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256" r:id="rId5"/>
    <p:sldId id="293" r:id="rId6"/>
    <p:sldId id="257" r:id="rId7"/>
    <p:sldId id="402" r:id="rId8"/>
    <p:sldId id="271" r:id="rId9"/>
    <p:sldId id="676" r:id="rId10"/>
    <p:sldId id="678" r:id="rId11"/>
    <p:sldId id="682" r:id="rId12"/>
    <p:sldId id="679" r:id="rId13"/>
    <p:sldId id="680" r:id="rId14"/>
    <p:sldId id="681" r:id="rId15"/>
    <p:sldId id="693" r:id="rId16"/>
    <p:sldId id="683" r:id="rId17"/>
    <p:sldId id="684" r:id="rId18"/>
    <p:sldId id="685" r:id="rId19"/>
    <p:sldId id="686" r:id="rId20"/>
    <p:sldId id="687" r:id="rId21"/>
    <p:sldId id="688" r:id="rId22"/>
    <p:sldId id="689" r:id="rId23"/>
    <p:sldId id="690" r:id="rId24"/>
    <p:sldId id="691" r:id="rId25"/>
    <p:sldId id="694" r:id="rId26"/>
    <p:sldId id="695" r:id="rId27"/>
    <p:sldId id="696" r:id="rId28"/>
    <p:sldId id="697" r:id="rId29"/>
    <p:sldId id="703" r:id="rId30"/>
    <p:sldId id="704" r:id="rId31"/>
    <p:sldId id="698" r:id="rId32"/>
    <p:sldId id="699" r:id="rId33"/>
    <p:sldId id="702" r:id="rId34"/>
    <p:sldId id="705" r:id="rId35"/>
    <p:sldId id="677" r:id="rId36"/>
    <p:sldId id="291" r:id="rId37"/>
    <p:sldId id="276" r:id="rId38"/>
    <p:sldId id="277" r:id="rId39"/>
    <p:sldId id="485" r:id="rId40"/>
    <p:sldId id="262" r:id="rId41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42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orient="horz" pos="349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562A158-D07A-2739-2328-E5FA02665D2B}" name="Kate Hoppe" initials="KH" userId="S::k.hoppe@mhpn.org.au::c74d24a2-32ab-4501-8f4c-95c7db08fa6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sobel Hutchinson" initials="IH" lastIdx="4" clrIdx="0"/>
  <p:cmAuthor id="1" name="Jacquelynne Lee" initials="JL" lastIdx="31" clrIdx="1">
    <p:extLst>
      <p:ext uri="{19B8F6BF-5375-455C-9EA6-DF929625EA0E}">
        <p15:presenceInfo xmlns:p15="http://schemas.microsoft.com/office/powerpoint/2012/main" userId="Jacquelynne Lee" providerId="None"/>
      </p:ext>
    </p:extLst>
  </p:cmAuthor>
  <p:cmAuthor id="2" name="Zakaria Shahruddin" initials="ZS" lastIdx="1" clrIdx="2">
    <p:extLst>
      <p:ext uri="{19B8F6BF-5375-455C-9EA6-DF929625EA0E}">
        <p15:presenceInfo xmlns:p15="http://schemas.microsoft.com/office/powerpoint/2012/main" userId="S::z.shahruddin@mhpn.org.au::cb7959c2-5a2a-403d-9c25-2cbd8aded88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C4E5"/>
    <a:srgbClr val="8B84BF"/>
    <a:srgbClr val="8CC341"/>
    <a:srgbClr val="84B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739" autoAdjust="0"/>
    <p:restoredTop sz="97106" autoAdjust="0"/>
  </p:normalViewPr>
  <p:slideViewPr>
    <p:cSldViewPr snapToGrid="0" snapToObjects="1">
      <p:cViewPr varScale="1">
        <p:scale>
          <a:sx n="83" d="100"/>
          <a:sy n="83" d="100"/>
        </p:scale>
        <p:origin x="240" y="82"/>
      </p:cViewPr>
      <p:guideLst>
        <p:guide orient="horz" pos="4042"/>
        <p:guide pos="302"/>
        <p:guide orient="horz" pos="34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-3942" y="-9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4" cy="511731"/>
          </a:xfrm>
          <a:prstGeom prst="rect">
            <a:avLst/>
          </a:prstGeom>
        </p:spPr>
        <p:txBody>
          <a:bodyPr vert="horz" lIns="94632" tIns="47316" rIns="94632" bIns="47316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5" y="1"/>
            <a:ext cx="3076364" cy="511731"/>
          </a:xfrm>
          <a:prstGeom prst="rect">
            <a:avLst/>
          </a:prstGeom>
        </p:spPr>
        <p:txBody>
          <a:bodyPr vert="horz" lIns="94632" tIns="47316" rIns="94632" bIns="47316" rtlCol="0"/>
          <a:lstStyle>
            <a:lvl1pPr algn="r">
              <a:defRPr sz="1200"/>
            </a:lvl1pPr>
          </a:lstStyle>
          <a:p>
            <a:fld id="{3603290C-8B66-49DD-96A4-CFCD6417987B}" type="datetimeFigureOut">
              <a:rPr lang="en-AU" smtClean="0"/>
              <a:t>1/03/2022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6364" cy="511731"/>
          </a:xfrm>
          <a:prstGeom prst="rect">
            <a:avLst/>
          </a:prstGeom>
        </p:spPr>
        <p:txBody>
          <a:bodyPr vert="horz" lIns="94632" tIns="47316" rIns="94632" bIns="47316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5" y="9721107"/>
            <a:ext cx="3076364" cy="511731"/>
          </a:xfrm>
          <a:prstGeom prst="rect">
            <a:avLst/>
          </a:prstGeom>
        </p:spPr>
        <p:txBody>
          <a:bodyPr vert="horz" lIns="94632" tIns="47316" rIns="94632" bIns="47316" rtlCol="0" anchor="b"/>
          <a:lstStyle>
            <a:lvl1pPr algn="r">
              <a:defRPr sz="1200"/>
            </a:lvl1pPr>
          </a:lstStyle>
          <a:p>
            <a:fld id="{12D1B1DE-975B-4F3A-AABB-0189C3402B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9344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3076364" cy="513508"/>
          </a:xfrm>
          <a:prstGeom prst="rect">
            <a:avLst/>
          </a:prstGeom>
        </p:spPr>
        <p:txBody>
          <a:bodyPr vert="horz" lIns="94632" tIns="47316" rIns="94632" bIns="47316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3"/>
            <a:ext cx="3076364" cy="513508"/>
          </a:xfrm>
          <a:prstGeom prst="rect">
            <a:avLst/>
          </a:prstGeom>
        </p:spPr>
        <p:txBody>
          <a:bodyPr vert="horz" lIns="94632" tIns="47316" rIns="94632" bIns="47316" rtlCol="0"/>
          <a:lstStyle>
            <a:lvl1pPr algn="r">
              <a:defRPr sz="1200"/>
            </a:lvl1pPr>
          </a:lstStyle>
          <a:p>
            <a:fld id="{94F161C5-627D-40E2-9572-A5C9332CD8DF}" type="datetimeFigureOut">
              <a:rPr lang="en-AU" smtClean="0"/>
              <a:t>1/03/2022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32" tIns="47316" rIns="94632" bIns="47316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8"/>
            <a:ext cx="5679440" cy="4029880"/>
          </a:xfrm>
          <a:prstGeom prst="rect">
            <a:avLst/>
          </a:prstGeom>
        </p:spPr>
        <p:txBody>
          <a:bodyPr vert="horz" lIns="94632" tIns="47316" rIns="94632" bIns="4731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10"/>
            <a:ext cx="3076364" cy="513506"/>
          </a:xfrm>
          <a:prstGeom prst="rect">
            <a:avLst/>
          </a:prstGeom>
        </p:spPr>
        <p:txBody>
          <a:bodyPr vert="horz" lIns="94632" tIns="47316" rIns="94632" bIns="47316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10"/>
            <a:ext cx="3076364" cy="513506"/>
          </a:xfrm>
          <a:prstGeom prst="rect">
            <a:avLst/>
          </a:prstGeom>
        </p:spPr>
        <p:txBody>
          <a:bodyPr vert="horz" lIns="94632" tIns="47316" rIns="94632" bIns="47316" rtlCol="0" anchor="b"/>
          <a:lstStyle>
            <a:lvl1pPr algn="r">
              <a:defRPr sz="1200"/>
            </a:lvl1pPr>
          </a:lstStyle>
          <a:p>
            <a:fld id="{00439023-A479-48CF-B4E1-2BA7791B849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069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4184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7743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5784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6392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2656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7892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7713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6162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204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9390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9341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9742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31741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56668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19116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55513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14580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34559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57028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99026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7330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926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26368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63409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36522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50862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54708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7571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95789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64795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37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6643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1791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0369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1404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3734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8297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39023-A479-48CF-B4E1-2BA7791B849E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7135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19E37-89B9-42A9-B50C-CB4F31450F65}" type="datetime1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A147-9DE1-4C8F-8792-CA52E1CE7FEB}" type="datetime1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6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FC487-05D3-4957-89B6-11A12CAAB13C}" type="datetime1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31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38C6C-95A2-41B9-91ED-879522C3633A}" type="datetime1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12728" y="6356350"/>
            <a:ext cx="2743200" cy="365125"/>
          </a:xfrm>
        </p:spPr>
        <p:txBody>
          <a:bodyPr/>
          <a:lstStyle/>
          <a:p>
            <a:fld id="{F04C86CC-58CE-E14A-B1C1-E10389791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01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F5C9-8C31-493B-8523-61263EC6BA6A}" type="datetime1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94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94A3-55E5-472A-B5D2-AD04F7DCB07B}" type="datetime1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36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5C5C-1515-4510-AAA2-119309F7868A}" type="datetime1">
              <a:rPr lang="en-US" smtClean="0"/>
              <a:t>3/1/2022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41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F21D-88B2-40D2-9FAE-0CAA7BCC9E9F}" type="datetime1">
              <a:rPr lang="en-US" smtClean="0"/>
              <a:t>3/1/2022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1B105-3D0B-4836-BBDE-ECA0FC3C91AC}" type="datetime1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4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F5D7B-4909-40FD-92C5-49B21D71D0A8}" type="datetime1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3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FAF8-33F2-43AA-A875-0B15BBA08711}" type="datetime1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96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55FEF-1E1D-4AE8-8346-E90C26DA3C13}" type="datetime1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80072" y="63667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C86CC-58CE-E14A-B1C1-E10389791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4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ergingminds.com.au/Subscrib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ergingminds.com.au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hpn.org.au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mailto:networks@mhpn.org.au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0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>
          <a:xfrm>
            <a:off x="0" y="0"/>
            <a:ext cx="6062152" cy="5553075"/>
          </a:xfrm>
          <a:prstGeom prst="rect">
            <a:avLst/>
          </a:prstGeom>
          <a:solidFill>
            <a:srgbClr val="8CC341"/>
          </a:solidFill>
        </p:spPr>
        <p:txBody>
          <a:bodyPr vert="horz" lIns="216000" tIns="216000" rIns="7200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>
                <a:latin typeface="Arial" charset="0"/>
                <a:ea typeface="Arial" charset="0"/>
                <a:cs typeface="Arial" charset="0"/>
              </a:rPr>
              <a:t> 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51" y="4307644"/>
            <a:ext cx="1886429" cy="7502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917" y="5842000"/>
            <a:ext cx="929724" cy="7311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74684" y="1060478"/>
            <a:ext cx="5712785" cy="20549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AU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Webinar 24</a:t>
            </a:r>
          </a:p>
          <a:p>
            <a:pPr>
              <a:spcBef>
                <a:spcPts val="120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Supporting the wellbeing of infants and children through a trauma-informed lens </a:t>
            </a:r>
            <a:endParaRPr lang="en-US" sz="28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89451" y="3969171"/>
            <a:ext cx="501388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1" t="14074" r="16206" b="4953"/>
          <a:stretch/>
        </p:blipFill>
        <p:spPr>
          <a:xfrm>
            <a:off x="6062152" y="-1"/>
            <a:ext cx="6129848" cy="55530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585" y="4307645"/>
            <a:ext cx="2178748" cy="7410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7072BA-B78E-47A7-AD67-8BA1DDB91EC9}"/>
              </a:ext>
            </a:extLst>
          </p:cNvPr>
          <p:cNvSpPr txBox="1"/>
          <p:nvPr/>
        </p:nvSpPr>
        <p:spPr>
          <a:xfrm flipH="1">
            <a:off x="371936" y="3192993"/>
            <a:ext cx="5712785" cy="77617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7:15 pm to 8:30 pm AEDT</a:t>
            </a:r>
            <a:b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Wednesday, 2</a:t>
            </a:r>
            <a:r>
              <a:rPr lang="en-US" b="1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nd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March 2022</a:t>
            </a:r>
          </a:p>
          <a:p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540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7979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charset="0"/>
                <a:cs typeface="Arial" charset="0"/>
              </a:rPr>
              <a:t>Senior Researcher</a:t>
            </a:r>
            <a:r>
              <a:rPr lang="en-AU" sz="4000" b="1" dirty="0">
                <a:latin typeface="Arial" charset="0"/>
                <a:cs typeface="Arial" charset="0"/>
              </a:rPr>
              <a:t>’s </a:t>
            </a:r>
            <a:r>
              <a:rPr lang="en-AU" sz="4000" b="1" dirty="0">
                <a:latin typeface="Arial" charset="0"/>
                <a:ea typeface="Arial" charset="0"/>
                <a:cs typeface="Arial" charset="0"/>
              </a:rPr>
              <a:t>perspective</a:t>
            </a:r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45017" y="1488920"/>
            <a:ext cx="1457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Jasmine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10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42912" y="1217024"/>
            <a:ext cx="11090614" cy="48587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FCCD2-7C46-420A-B46F-BF208E34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24994" y="786302"/>
            <a:ext cx="643415" cy="641311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123CC8-D979-4955-8C5B-B3F97675BDA7}"/>
              </a:ext>
            </a:extLst>
          </p:cNvPr>
          <p:cNvSpPr txBox="1">
            <a:spLocks/>
          </p:cNvSpPr>
          <p:nvPr/>
        </p:nvSpPr>
        <p:spPr>
          <a:xfrm>
            <a:off x="218638" y="1262315"/>
            <a:ext cx="10130451" cy="53781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Changes in stress responses</a:t>
            </a:r>
            <a:endParaRPr lang="en-A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A853C53-F230-4078-B073-40AA1BECD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945" y="2154998"/>
            <a:ext cx="10062899" cy="4525963"/>
          </a:xfrm>
        </p:spPr>
        <p:txBody>
          <a:bodyPr>
            <a:normAutofit/>
          </a:bodyPr>
          <a:lstStyle/>
          <a:p>
            <a:pPr marL="0" indent="0">
              <a:lnSpc>
                <a:spcPts val="288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Perception of threat leads to stress response survival system activation:</a:t>
            </a:r>
          </a:p>
          <a:p>
            <a:pPr>
              <a:lnSpc>
                <a:spcPts val="288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fight (vigilance, agitation, anxiety or aggression)</a:t>
            </a:r>
          </a:p>
          <a:p>
            <a:pPr>
              <a:lnSpc>
                <a:spcPts val="288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flee/flight</a:t>
            </a:r>
          </a:p>
          <a:p>
            <a:pPr>
              <a:lnSpc>
                <a:spcPts val="288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freeze (changes in state of consciousness).</a:t>
            </a:r>
          </a:p>
          <a:p>
            <a:pPr marL="0" indent="0">
              <a:lnSpc>
                <a:spcPts val="288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288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Complex trauma involves excessive and repeated activation, impacting the development of the system itself:</a:t>
            </a:r>
          </a:p>
          <a:p>
            <a:pPr>
              <a:lnSpc>
                <a:spcPts val="288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stress may be blunted</a:t>
            </a:r>
          </a:p>
          <a:p>
            <a:pPr>
              <a:lnSpc>
                <a:spcPts val="288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stress may be exaggerated.</a:t>
            </a: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746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7979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charset="0"/>
                <a:cs typeface="Arial" charset="0"/>
              </a:rPr>
              <a:t>Senior Researcher</a:t>
            </a:r>
            <a:r>
              <a:rPr lang="en-AU" sz="4000" b="1" dirty="0">
                <a:latin typeface="Arial" charset="0"/>
                <a:cs typeface="Arial" charset="0"/>
              </a:rPr>
              <a:t>’s </a:t>
            </a:r>
            <a:r>
              <a:rPr lang="en-AU" sz="4000" b="1" dirty="0">
                <a:latin typeface="Arial" charset="0"/>
                <a:ea typeface="Arial" charset="0"/>
                <a:cs typeface="Arial" charset="0"/>
              </a:rPr>
              <a:t>perspective</a:t>
            </a:r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45017" y="1488920"/>
            <a:ext cx="1457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Jasmine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11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42912" y="1217024"/>
            <a:ext cx="11090614" cy="48587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FCCD2-7C46-420A-B46F-BF208E34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24994" y="786302"/>
            <a:ext cx="643415" cy="641311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123CC8-D979-4955-8C5B-B3F97675BDA7}"/>
              </a:ext>
            </a:extLst>
          </p:cNvPr>
          <p:cNvSpPr txBox="1">
            <a:spLocks/>
          </p:cNvSpPr>
          <p:nvPr/>
        </p:nvSpPr>
        <p:spPr>
          <a:xfrm>
            <a:off x="218638" y="1262315"/>
            <a:ext cx="10130451" cy="53781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Changes in brain development</a:t>
            </a:r>
            <a:endParaRPr lang="en-A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A853C53-F230-4078-B073-40AA1BECD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945" y="2154998"/>
            <a:ext cx="10062899" cy="4525963"/>
          </a:xfrm>
        </p:spPr>
        <p:txBody>
          <a:bodyPr>
            <a:normAutofit/>
          </a:bodyPr>
          <a:lstStyle/>
          <a:p>
            <a:pPr marL="0" indent="0">
              <a:lnSpc>
                <a:spcPts val="288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the first 3–5 years of life, particular brain regions and connections between regions are especially susceptible to disruption caused by complex trauma experiences.</a:t>
            </a:r>
          </a:p>
          <a:p>
            <a:pPr marL="0" indent="0">
              <a:lnSpc>
                <a:spcPts val="288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288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can contribute to:</a:t>
            </a:r>
          </a:p>
          <a:p>
            <a:pPr>
              <a:lnSpc>
                <a:spcPts val="288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social, emotional and behavioural difficulties</a:t>
            </a:r>
          </a:p>
          <a:p>
            <a:pPr>
              <a:lnSpc>
                <a:spcPts val="288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developmental issues in speech, language, and cognition.</a:t>
            </a:r>
          </a:p>
          <a:p>
            <a:pPr marL="0" indent="0">
              <a:lnSpc>
                <a:spcPts val="2880"/>
              </a:lnSpc>
              <a:buNone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523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7979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charset="0"/>
                <a:cs typeface="Arial" charset="0"/>
              </a:rPr>
              <a:t>ACF Program Manager</a:t>
            </a:r>
            <a:r>
              <a:rPr lang="en-AU" sz="4000" b="1" dirty="0">
                <a:latin typeface="Arial" charset="0"/>
                <a:cs typeface="Arial" charset="0"/>
              </a:rPr>
              <a:t>’s </a:t>
            </a:r>
            <a:r>
              <a:rPr lang="en-AU" sz="4000" b="1" dirty="0">
                <a:latin typeface="Arial" charset="0"/>
                <a:ea typeface="Arial" charset="0"/>
                <a:cs typeface="Arial" charset="0"/>
              </a:rPr>
              <a:t>perspective</a:t>
            </a:r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45017" y="1488920"/>
            <a:ext cx="1457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Kathryn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12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42912" y="1217024"/>
            <a:ext cx="11090614" cy="48587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FCCD2-7C46-420A-B46F-BF208E34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06210" y="786302"/>
            <a:ext cx="480983" cy="641311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123CC8-D979-4955-8C5B-B3F97675BDA7}"/>
              </a:ext>
            </a:extLst>
          </p:cNvPr>
          <p:cNvSpPr txBox="1">
            <a:spLocks/>
          </p:cNvSpPr>
          <p:nvPr/>
        </p:nvSpPr>
        <p:spPr>
          <a:xfrm>
            <a:off x="218638" y="1262315"/>
            <a:ext cx="10130451" cy="53781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Vertical Brain Development</a:t>
            </a:r>
            <a:endParaRPr lang="en-A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197CE3-47DC-421B-8192-53B407EA3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1277" y="1899454"/>
            <a:ext cx="6962235" cy="4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03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7979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charset="0"/>
                <a:cs typeface="Arial" charset="0"/>
              </a:rPr>
              <a:t>ACF Program Manager</a:t>
            </a:r>
            <a:r>
              <a:rPr lang="en-AU" sz="4000" b="1" dirty="0">
                <a:latin typeface="Arial" charset="0"/>
                <a:cs typeface="Arial" charset="0"/>
              </a:rPr>
              <a:t>’s </a:t>
            </a:r>
            <a:r>
              <a:rPr lang="en-AU" sz="4000" b="1" dirty="0">
                <a:latin typeface="Arial" charset="0"/>
                <a:ea typeface="Arial" charset="0"/>
                <a:cs typeface="Arial" charset="0"/>
              </a:rPr>
              <a:t>perspective</a:t>
            </a:r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45017" y="1488920"/>
            <a:ext cx="1457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Kathryn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13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42912" y="1217024"/>
            <a:ext cx="11090614" cy="48587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FCCD2-7C46-420A-B46F-BF208E34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06210" y="786302"/>
            <a:ext cx="480983" cy="641311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123CC8-D979-4955-8C5B-B3F97675BDA7}"/>
              </a:ext>
            </a:extLst>
          </p:cNvPr>
          <p:cNvSpPr txBox="1">
            <a:spLocks/>
          </p:cNvSpPr>
          <p:nvPr/>
        </p:nvSpPr>
        <p:spPr>
          <a:xfrm>
            <a:off x="218638" y="1262315"/>
            <a:ext cx="10130451" cy="53781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Horizontal Brain Development</a:t>
            </a:r>
            <a:endParaRPr lang="en-A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EC9486E-359F-4336-9C91-541243F0A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7"/>
          <a:stretch/>
        </p:blipFill>
        <p:spPr bwMode="auto">
          <a:xfrm>
            <a:off x="2633623" y="1942403"/>
            <a:ext cx="5511982" cy="285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Image result for brain left right hemisphere">
            <a:extLst>
              <a:ext uri="{FF2B5EF4-FFF2-40B4-BE49-F238E27FC236}">
                <a16:creationId xmlns:a16="http://schemas.microsoft.com/office/drawing/2014/main" id="{0A92B5A7-452F-4842-97D2-ACE1828C8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479" y="2079004"/>
            <a:ext cx="4181504" cy="442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667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7979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charset="0"/>
                <a:cs typeface="Arial" charset="0"/>
              </a:rPr>
              <a:t>ACF Program Manager</a:t>
            </a:r>
            <a:r>
              <a:rPr lang="en-AU" sz="4000" b="1" dirty="0">
                <a:latin typeface="Arial" charset="0"/>
                <a:cs typeface="Arial" charset="0"/>
              </a:rPr>
              <a:t>’s </a:t>
            </a:r>
            <a:r>
              <a:rPr lang="en-AU" sz="4000" b="1" dirty="0">
                <a:latin typeface="Arial" charset="0"/>
                <a:ea typeface="Arial" charset="0"/>
                <a:cs typeface="Arial" charset="0"/>
              </a:rPr>
              <a:t>perspective</a:t>
            </a:r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45017" y="1488920"/>
            <a:ext cx="1457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Kathryn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14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42912" y="1217024"/>
            <a:ext cx="11090614" cy="48587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FCCD2-7C46-420A-B46F-BF208E34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06210" y="786302"/>
            <a:ext cx="480983" cy="641311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123CC8-D979-4955-8C5B-B3F97675BDA7}"/>
              </a:ext>
            </a:extLst>
          </p:cNvPr>
          <p:cNvSpPr txBox="1">
            <a:spLocks/>
          </p:cNvSpPr>
          <p:nvPr/>
        </p:nvSpPr>
        <p:spPr>
          <a:xfrm>
            <a:off x="218638" y="1262315"/>
            <a:ext cx="10130451" cy="53781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Building Blocks of Development</a:t>
            </a:r>
            <a:endParaRPr lang="en-A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A853C53-F230-4078-B073-40AA1BECD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945" y="2154998"/>
            <a:ext cx="10062899" cy="4525963"/>
          </a:xfrm>
        </p:spPr>
        <p:txBody>
          <a:bodyPr>
            <a:normAutofit/>
          </a:bodyPr>
          <a:lstStyle/>
          <a:p>
            <a:pPr marL="0" indent="0">
              <a:lnSpc>
                <a:spcPts val="288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neural structures of children’s brains are built on the foundations of repeated experiences.</a:t>
            </a: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B4C2D3-F1C6-4A88-B8A1-944C25FB5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855" y="2898527"/>
            <a:ext cx="1684320" cy="290190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66B0BC78-B2A0-4110-A2C8-D2318ED5A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467" l="11353" r="909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6" y="3742213"/>
            <a:ext cx="1365560" cy="247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248C432-4777-4117-A8A9-F88A046668A9}"/>
              </a:ext>
            </a:extLst>
          </p:cNvPr>
          <p:cNvSpPr/>
          <p:nvPr/>
        </p:nvSpPr>
        <p:spPr>
          <a:xfrm>
            <a:off x="735905" y="3427217"/>
            <a:ext cx="25326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These experiences may help form a strong tower that functions effectively and can withhold great pressures…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FEF9481-5A74-4670-B276-0EB0B728A134}"/>
              </a:ext>
            </a:extLst>
          </p:cNvPr>
          <p:cNvSpPr/>
          <p:nvPr/>
        </p:nvSpPr>
        <p:spPr>
          <a:xfrm>
            <a:off x="5833110" y="3976309"/>
            <a:ext cx="22749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Or a brain structure adapted to toxic stress, with many connections yet to be realised due to unmet needs.</a:t>
            </a:r>
          </a:p>
        </p:txBody>
      </p:sp>
    </p:spTree>
    <p:extLst>
      <p:ext uri="{BB962C8B-B14F-4D97-AF65-F5344CB8AC3E}">
        <p14:creationId xmlns:p14="http://schemas.microsoft.com/office/powerpoint/2010/main" val="1856785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7979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charset="0"/>
                <a:cs typeface="Arial" charset="0"/>
              </a:rPr>
              <a:t>ACF Program Manager</a:t>
            </a:r>
            <a:r>
              <a:rPr lang="en-AU" sz="4000" b="1" dirty="0">
                <a:latin typeface="Arial" charset="0"/>
                <a:cs typeface="Arial" charset="0"/>
              </a:rPr>
              <a:t>’s </a:t>
            </a:r>
            <a:r>
              <a:rPr lang="en-AU" sz="4000" b="1" dirty="0">
                <a:latin typeface="Arial" charset="0"/>
                <a:ea typeface="Arial" charset="0"/>
                <a:cs typeface="Arial" charset="0"/>
              </a:rPr>
              <a:t>perspective</a:t>
            </a:r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45017" y="1488920"/>
            <a:ext cx="1457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Kathryn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15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42912" y="1217024"/>
            <a:ext cx="11090614" cy="48587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FCCD2-7C46-420A-B46F-BF208E34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06210" y="786302"/>
            <a:ext cx="480983" cy="641311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123CC8-D979-4955-8C5B-B3F97675BDA7}"/>
              </a:ext>
            </a:extLst>
          </p:cNvPr>
          <p:cNvSpPr txBox="1">
            <a:spLocks/>
          </p:cNvSpPr>
          <p:nvPr/>
        </p:nvSpPr>
        <p:spPr>
          <a:xfrm>
            <a:off x="218638" y="1262315"/>
            <a:ext cx="10130451" cy="53781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are the unmet needs?</a:t>
            </a:r>
            <a:endParaRPr lang="en-A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A853C53-F230-4078-B073-40AA1BECD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6581" y="2969164"/>
            <a:ext cx="3736913" cy="1744880"/>
          </a:xfrm>
        </p:spPr>
        <p:txBody>
          <a:bodyPr>
            <a:normAutofit/>
          </a:bodyPr>
          <a:lstStyle/>
          <a:p>
            <a:pPr marL="0" indent="0">
              <a:lnSpc>
                <a:spcPts val="288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core focus of recovery is identifying unmet needs in order to promote growth and healing. </a:t>
            </a:r>
          </a:p>
          <a:p>
            <a:pPr marL="0" indent="0">
              <a:buNone/>
            </a:pP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44A179-D10B-483F-9577-B1291E8F4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627" y="1764298"/>
            <a:ext cx="3369113" cy="495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49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7979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charset="0"/>
                <a:cs typeface="Arial" charset="0"/>
              </a:rPr>
              <a:t>ACF Program Manager</a:t>
            </a:r>
            <a:r>
              <a:rPr lang="en-AU" sz="4000" b="1" dirty="0">
                <a:latin typeface="Arial" charset="0"/>
                <a:cs typeface="Arial" charset="0"/>
              </a:rPr>
              <a:t>’s </a:t>
            </a:r>
            <a:r>
              <a:rPr lang="en-AU" sz="4000" b="1" dirty="0">
                <a:latin typeface="Arial" charset="0"/>
                <a:ea typeface="Arial" charset="0"/>
                <a:cs typeface="Arial" charset="0"/>
              </a:rPr>
              <a:t>perspective</a:t>
            </a:r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45017" y="1488920"/>
            <a:ext cx="1457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Kathryn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16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42912" y="1217024"/>
            <a:ext cx="11090614" cy="48587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FCCD2-7C46-420A-B46F-BF208E34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06210" y="786302"/>
            <a:ext cx="480983" cy="641311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123CC8-D979-4955-8C5B-B3F97675BDA7}"/>
              </a:ext>
            </a:extLst>
          </p:cNvPr>
          <p:cNvSpPr txBox="1">
            <a:spLocks/>
          </p:cNvSpPr>
          <p:nvPr/>
        </p:nvSpPr>
        <p:spPr>
          <a:xfrm>
            <a:off x="218638" y="1262315"/>
            <a:ext cx="10130451" cy="53781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Impacts of Trauma - Fragmentation</a:t>
            </a:r>
            <a:endParaRPr lang="en-A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A853C53-F230-4078-B073-40AA1BECD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298" y="1929892"/>
            <a:ext cx="5163237" cy="4525963"/>
          </a:xfrm>
        </p:spPr>
        <p:txBody>
          <a:bodyPr>
            <a:normAutofit/>
          </a:bodyPr>
          <a:lstStyle/>
          <a:p>
            <a:pPr marL="0" indent="0">
              <a:lnSpc>
                <a:spcPts val="288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splintering of a child’s sense of self occurs in every way and creates fragmentation across their whole system.</a:t>
            </a: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FD6ACA10-4BB2-4683-A219-EDFCA7BEA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401" y="3575091"/>
            <a:ext cx="4239029" cy="303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0B2194-DCCC-46F2-B386-F5D7707C9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7913" y="1853396"/>
            <a:ext cx="2841115" cy="458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59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7979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charset="0"/>
                <a:cs typeface="Arial" charset="0"/>
              </a:rPr>
              <a:t>ACF Program Manager</a:t>
            </a:r>
            <a:r>
              <a:rPr lang="en-AU" sz="4000" b="1" dirty="0">
                <a:latin typeface="Arial" charset="0"/>
                <a:cs typeface="Arial" charset="0"/>
              </a:rPr>
              <a:t>’s </a:t>
            </a:r>
            <a:r>
              <a:rPr lang="en-AU" sz="4000" b="1" dirty="0">
                <a:latin typeface="Arial" charset="0"/>
                <a:ea typeface="Arial" charset="0"/>
                <a:cs typeface="Arial" charset="0"/>
              </a:rPr>
              <a:t>perspective</a:t>
            </a:r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45017" y="1488920"/>
            <a:ext cx="1457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Kathryn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17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42912" y="1217024"/>
            <a:ext cx="11090614" cy="48587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FCCD2-7C46-420A-B46F-BF208E34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06210" y="786302"/>
            <a:ext cx="480983" cy="641311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123CC8-D979-4955-8C5B-B3F97675BDA7}"/>
              </a:ext>
            </a:extLst>
          </p:cNvPr>
          <p:cNvSpPr txBox="1">
            <a:spLocks/>
          </p:cNvSpPr>
          <p:nvPr/>
        </p:nvSpPr>
        <p:spPr>
          <a:xfrm>
            <a:off x="218638" y="1066372"/>
            <a:ext cx="10130451" cy="53781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Two Worlds</a:t>
            </a:r>
            <a:endParaRPr lang="en-A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A853C53-F230-4078-B073-40AA1BECD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935" y="1618592"/>
            <a:ext cx="1006289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Now they have a foot in each of these worlds…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59E7CF-5173-4CCE-BD5D-946A13700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9720" y="2151633"/>
            <a:ext cx="8255328" cy="463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98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7979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charset="0"/>
                <a:cs typeface="Arial" charset="0"/>
              </a:rPr>
              <a:t>ACF Program Manager</a:t>
            </a:r>
            <a:r>
              <a:rPr lang="en-AU" sz="4000" b="1" dirty="0">
                <a:latin typeface="Arial" charset="0"/>
                <a:cs typeface="Arial" charset="0"/>
              </a:rPr>
              <a:t>’s </a:t>
            </a:r>
            <a:r>
              <a:rPr lang="en-AU" sz="4000" b="1" dirty="0">
                <a:latin typeface="Arial" charset="0"/>
                <a:ea typeface="Arial" charset="0"/>
                <a:cs typeface="Arial" charset="0"/>
              </a:rPr>
              <a:t>perspective</a:t>
            </a:r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45017" y="1488920"/>
            <a:ext cx="1457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Kathryn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18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42912" y="1217024"/>
            <a:ext cx="11090614" cy="48587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FCCD2-7C46-420A-B46F-BF208E34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06210" y="786302"/>
            <a:ext cx="480983" cy="641311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123CC8-D979-4955-8C5B-B3F97675BDA7}"/>
              </a:ext>
            </a:extLst>
          </p:cNvPr>
          <p:cNvSpPr txBox="1">
            <a:spLocks/>
          </p:cNvSpPr>
          <p:nvPr/>
        </p:nvSpPr>
        <p:spPr>
          <a:xfrm>
            <a:off x="218638" y="1262315"/>
            <a:ext cx="10130451" cy="53781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Window of Tolerance</a:t>
            </a:r>
            <a:endParaRPr lang="en-A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A853C53-F230-4078-B073-40AA1BECD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945" y="2154998"/>
            <a:ext cx="1006289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C75979-A726-44E1-96CF-413A76F7B0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0" t="3042" b="1612"/>
          <a:stretch/>
        </p:blipFill>
        <p:spPr>
          <a:xfrm>
            <a:off x="1408681" y="1262314"/>
            <a:ext cx="8144741" cy="485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38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7979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charset="0"/>
                <a:cs typeface="Arial" charset="0"/>
              </a:rPr>
              <a:t>ACF Program Manager</a:t>
            </a:r>
            <a:r>
              <a:rPr lang="en-AU" sz="4000" b="1" dirty="0">
                <a:latin typeface="Arial" charset="0"/>
                <a:cs typeface="Arial" charset="0"/>
              </a:rPr>
              <a:t>’s </a:t>
            </a:r>
            <a:r>
              <a:rPr lang="en-AU" sz="4000" b="1" dirty="0">
                <a:latin typeface="Arial" charset="0"/>
                <a:ea typeface="Arial" charset="0"/>
                <a:cs typeface="Arial" charset="0"/>
              </a:rPr>
              <a:t>perspective</a:t>
            </a:r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45017" y="1488920"/>
            <a:ext cx="1457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Kathryn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19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42912" y="1217024"/>
            <a:ext cx="11090614" cy="48587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FCCD2-7C46-420A-B46F-BF208E34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06210" y="786302"/>
            <a:ext cx="480983" cy="641311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123CC8-D979-4955-8C5B-B3F97675BDA7}"/>
              </a:ext>
            </a:extLst>
          </p:cNvPr>
          <p:cNvSpPr txBox="1">
            <a:spLocks/>
          </p:cNvSpPr>
          <p:nvPr/>
        </p:nvSpPr>
        <p:spPr>
          <a:xfrm>
            <a:off x="218638" y="1262315"/>
            <a:ext cx="10130451" cy="53781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Parenting with PACE to promote relational safety</a:t>
            </a:r>
            <a:endParaRPr lang="en-A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A853C53-F230-4078-B073-40AA1BECD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946" y="2154998"/>
            <a:ext cx="6049598" cy="4525963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ts val="2880"/>
              </a:lnSpc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Playful – light, open, hopeful, spontaneous.</a:t>
            </a:r>
          </a:p>
          <a:p>
            <a:pPr>
              <a:lnSpc>
                <a:spcPts val="2880"/>
              </a:lnSpc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Accepting – unconditional acceptance of the experience of the child (feelings, emotions and thoughts).</a:t>
            </a:r>
          </a:p>
          <a:p>
            <a:pPr>
              <a:lnSpc>
                <a:spcPts val="2880"/>
              </a:lnSpc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Curiosity –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non-judgemental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, active interest in the child’s experience, as well as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behaviours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to learn what is triggering them.</a:t>
            </a:r>
          </a:p>
          <a:p>
            <a:pPr>
              <a:lnSpc>
                <a:spcPts val="2880"/>
              </a:lnSpc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Empathy – about past hurts and present challenges. A ‘felt’ sense of the child, which is actively experienced and communicated.</a:t>
            </a: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Dan Hughes (2009)</a:t>
            </a:r>
          </a:p>
          <a:p>
            <a:pPr marL="0" indent="0">
              <a:buNone/>
            </a:pP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1" name="Picture 2" descr="Jumping with balloons">
            <a:extLst>
              <a:ext uri="{FF2B5EF4-FFF2-40B4-BE49-F238E27FC236}">
                <a16:creationId xmlns:a16="http://schemas.microsoft.com/office/drawing/2014/main" id="{35E59E44-C327-4925-B0CD-1D9276DE8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2" r="5639"/>
          <a:stretch/>
        </p:blipFill>
        <p:spPr bwMode="auto">
          <a:xfrm flipH="1">
            <a:off x="7225578" y="2555968"/>
            <a:ext cx="4174299" cy="292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937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89964" y="1241534"/>
            <a:ext cx="9759875" cy="365839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593B86-4237-4275-BD6C-F5ACB2359E14}"/>
              </a:ext>
            </a:extLst>
          </p:cNvPr>
          <p:cNvSpPr/>
          <p:nvPr/>
        </p:nvSpPr>
        <p:spPr>
          <a:xfrm>
            <a:off x="640079" y="758092"/>
            <a:ext cx="9461305" cy="3584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Emerging Minds and MHPN wish to acknowledge the Traditional Custodians of the lands across Australia upon which our webinar presenters and participants are located. </a:t>
            </a:r>
          </a:p>
          <a:p>
            <a:pPr>
              <a:lnSpc>
                <a:spcPct val="150000"/>
              </a:lnSpc>
            </a:pPr>
            <a:endParaRPr lang="en-A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We wish to pay respect to the Elders past, present and future for the memories, the traditions, the culture and hopes of Indigenous Australia.</a:t>
            </a:r>
          </a:p>
          <a:p>
            <a:pPr>
              <a:lnSpc>
                <a:spcPct val="150000"/>
              </a:lnSpc>
            </a:pPr>
            <a:endParaRPr lang="en-A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833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7979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charset="0"/>
                <a:cs typeface="Arial" charset="0"/>
              </a:rPr>
              <a:t>ACF Program Manager</a:t>
            </a:r>
            <a:r>
              <a:rPr lang="en-AU" sz="4000" b="1" dirty="0">
                <a:latin typeface="Arial" charset="0"/>
                <a:cs typeface="Arial" charset="0"/>
              </a:rPr>
              <a:t>’s </a:t>
            </a:r>
            <a:r>
              <a:rPr lang="en-AU" sz="4000" b="1" dirty="0">
                <a:latin typeface="Arial" charset="0"/>
                <a:ea typeface="Arial" charset="0"/>
                <a:cs typeface="Arial" charset="0"/>
              </a:rPr>
              <a:t>perspective</a:t>
            </a:r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45017" y="1488920"/>
            <a:ext cx="1457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Kathryn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20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42912" y="1217024"/>
            <a:ext cx="11090614" cy="48587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FCCD2-7C46-420A-B46F-BF208E34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06210" y="786302"/>
            <a:ext cx="480983" cy="641311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123CC8-D979-4955-8C5B-B3F97675BDA7}"/>
              </a:ext>
            </a:extLst>
          </p:cNvPr>
          <p:cNvSpPr txBox="1">
            <a:spLocks/>
          </p:cNvSpPr>
          <p:nvPr/>
        </p:nvSpPr>
        <p:spPr>
          <a:xfrm>
            <a:off x="218638" y="1262315"/>
            <a:ext cx="10130451" cy="53781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Carer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capacity and support needs </a:t>
            </a:r>
            <a:endParaRPr lang="en-A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A853C53-F230-4078-B073-40AA1BECD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945" y="2154998"/>
            <a:ext cx="1006289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F3261ECA-48CE-409F-B965-EE54AE42B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097" y="2164540"/>
            <a:ext cx="7788996" cy="398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11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7979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Arial" charset="0"/>
                <a:cs typeface="Arial" charset="0"/>
              </a:rPr>
              <a:t>Perinatal and Infant Mental Health Specialist</a:t>
            </a:r>
            <a:r>
              <a:rPr lang="en-AU" sz="3600" b="1" dirty="0">
                <a:latin typeface="Arial" charset="0"/>
                <a:cs typeface="Arial" charset="0"/>
              </a:rPr>
              <a:t>’s </a:t>
            </a:r>
            <a:r>
              <a:rPr lang="en-AU" sz="3600" b="1" dirty="0">
                <a:latin typeface="Arial" charset="0"/>
                <a:ea typeface="Arial" charset="0"/>
                <a:cs typeface="Arial" charset="0"/>
              </a:rPr>
              <a:t>perspective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45017" y="1488920"/>
            <a:ext cx="1457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Alma-Jane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21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42912" y="1217024"/>
            <a:ext cx="11090614" cy="48587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FCCD2-7C46-420A-B46F-BF208E34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06210" y="826279"/>
            <a:ext cx="480983" cy="561356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123CC8-D979-4955-8C5B-B3F97675BDA7}"/>
              </a:ext>
            </a:extLst>
          </p:cNvPr>
          <p:cNvSpPr txBox="1">
            <a:spLocks/>
          </p:cNvSpPr>
          <p:nvPr/>
        </p:nvSpPr>
        <p:spPr>
          <a:xfrm>
            <a:off x="437168" y="2951909"/>
            <a:ext cx="10130451" cy="53781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Theory to practice, supporting Jack in his early learning world : Practical interventions 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A853C53-F230-4078-B073-40AA1BECD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945" y="2265830"/>
            <a:ext cx="1006289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890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7979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Arial" charset="0"/>
                <a:cs typeface="Arial" charset="0"/>
              </a:rPr>
              <a:t>Perinatal and Infant Mental Health Specialist</a:t>
            </a:r>
            <a:r>
              <a:rPr lang="en-AU" sz="3600" b="1" dirty="0">
                <a:latin typeface="Arial" charset="0"/>
                <a:cs typeface="Arial" charset="0"/>
              </a:rPr>
              <a:t>’s </a:t>
            </a:r>
            <a:r>
              <a:rPr lang="en-AU" sz="3600" b="1" dirty="0">
                <a:latin typeface="Arial" charset="0"/>
                <a:ea typeface="Arial" charset="0"/>
                <a:cs typeface="Arial" charset="0"/>
              </a:rPr>
              <a:t>perspective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45017" y="1488920"/>
            <a:ext cx="1457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Alma-Jane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22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42912" y="1217024"/>
            <a:ext cx="11090614" cy="48587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FCCD2-7C46-420A-B46F-BF208E34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06210" y="826279"/>
            <a:ext cx="480983" cy="561356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123CC8-D979-4955-8C5B-B3F97675BDA7}"/>
              </a:ext>
            </a:extLst>
          </p:cNvPr>
          <p:cNvSpPr txBox="1">
            <a:spLocks/>
          </p:cNvSpPr>
          <p:nvPr/>
        </p:nvSpPr>
        <p:spPr>
          <a:xfrm>
            <a:off x="218638" y="1428563"/>
            <a:ext cx="10130451" cy="53781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can we do? </a:t>
            </a:r>
            <a:endParaRPr lang="en-A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A853C53-F230-4078-B073-40AA1BECD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945" y="2127290"/>
            <a:ext cx="10062899" cy="4525963"/>
          </a:xfrm>
        </p:spPr>
        <p:txBody>
          <a:bodyPr>
            <a:normAutofit/>
          </a:bodyPr>
          <a:lstStyle/>
          <a:p>
            <a:pPr>
              <a:lnSpc>
                <a:spcPts val="24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Taking your service to Jack. </a:t>
            </a:r>
            <a:endParaRPr lang="en-AU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One hour therapy or embedding therapeutic interventions into his all-day activities.  </a:t>
            </a:r>
            <a:endParaRPr lang="en-AU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Helping Jack make sense of HIS world. </a:t>
            </a:r>
          </a:p>
          <a:p>
            <a:pPr>
              <a:lnSpc>
                <a:spcPts val="24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ECEC can provide an opportunity for the traumatised infant to form relationships with others in a way that fosters trust, consistency &amp; predictability.</a:t>
            </a:r>
          </a:p>
          <a:p>
            <a:pPr>
              <a:lnSpc>
                <a:spcPts val="24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the ECEC educator to do this, they must be supported. (C. Ebert, S. Watson &amp; R. Dolby, 2008). </a:t>
            </a:r>
          </a:p>
          <a:p>
            <a:pPr>
              <a:lnSpc>
                <a:spcPts val="24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Building staff capacity &amp; encouraging thoughts about child behaviour in terms of social &amp; emotional need will lead to staff being more predictable &amp; emotionally available.</a:t>
            </a:r>
          </a:p>
          <a:p>
            <a:endParaRPr lang="en-AU" alt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551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7979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Arial" charset="0"/>
                <a:cs typeface="Arial" charset="0"/>
              </a:rPr>
              <a:t>Perinatal and Infant Mental Health Specialist</a:t>
            </a:r>
            <a:r>
              <a:rPr lang="en-AU" sz="3600" b="1" dirty="0">
                <a:latin typeface="Arial" charset="0"/>
                <a:cs typeface="Arial" charset="0"/>
              </a:rPr>
              <a:t>’s </a:t>
            </a:r>
            <a:r>
              <a:rPr lang="en-AU" sz="3600" b="1" dirty="0">
                <a:latin typeface="Arial" charset="0"/>
                <a:ea typeface="Arial" charset="0"/>
                <a:cs typeface="Arial" charset="0"/>
              </a:rPr>
              <a:t>perspective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45017" y="1488920"/>
            <a:ext cx="1457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Alma-Jane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23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42912" y="1217024"/>
            <a:ext cx="11090614" cy="48587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FCCD2-7C46-420A-B46F-BF208E34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06210" y="826279"/>
            <a:ext cx="480983" cy="561356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123CC8-D979-4955-8C5B-B3F97675BDA7}"/>
              </a:ext>
            </a:extLst>
          </p:cNvPr>
          <p:cNvSpPr txBox="1">
            <a:spLocks/>
          </p:cNvSpPr>
          <p:nvPr/>
        </p:nvSpPr>
        <p:spPr>
          <a:xfrm>
            <a:off x="218638" y="1428563"/>
            <a:ext cx="10130451" cy="53781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Considering Jack’s Brain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Development for intervention  </a:t>
            </a:r>
            <a:endParaRPr lang="en-A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A853C53-F230-4078-B073-40AA1BECD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945" y="2265830"/>
            <a:ext cx="1006289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02091C-E944-4CCD-B324-3CF161D8D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000" y="2195512"/>
            <a:ext cx="8567190" cy="3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29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7979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Arial" charset="0"/>
                <a:cs typeface="Arial" charset="0"/>
              </a:rPr>
              <a:t>Perinatal and Infant Mental Health Specialist</a:t>
            </a:r>
            <a:r>
              <a:rPr lang="en-AU" sz="3600" b="1" dirty="0">
                <a:latin typeface="Arial" charset="0"/>
                <a:cs typeface="Arial" charset="0"/>
              </a:rPr>
              <a:t>’s </a:t>
            </a:r>
            <a:r>
              <a:rPr lang="en-AU" sz="3600" b="1" dirty="0">
                <a:latin typeface="Arial" charset="0"/>
                <a:ea typeface="Arial" charset="0"/>
                <a:cs typeface="Arial" charset="0"/>
              </a:rPr>
              <a:t>perspective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45017" y="1488920"/>
            <a:ext cx="1457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Alma-Jane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24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42912" y="1217024"/>
            <a:ext cx="11090614" cy="48587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FCCD2-7C46-420A-B46F-BF208E34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06210" y="826279"/>
            <a:ext cx="480983" cy="561356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123CC8-D979-4955-8C5B-B3F97675BDA7}"/>
              </a:ext>
            </a:extLst>
          </p:cNvPr>
          <p:cNvSpPr txBox="1">
            <a:spLocks/>
          </p:cNvSpPr>
          <p:nvPr/>
        </p:nvSpPr>
        <p:spPr>
          <a:xfrm>
            <a:off x="218638" y="1428563"/>
            <a:ext cx="10130451" cy="53781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Considerations </a:t>
            </a:r>
            <a:endParaRPr lang="en-A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A853C53-F230-4078-B073-40AA1BECD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945" y="2265830"/>
            <a:ext cx="10062899" cy="45259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old is Jack developmentally, social emotional age?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Does this age match his peers?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Does his age match the classroom expectations? </a:t>
            </a:r>
          </a:p>
          <a:p>
            <a:pPr marL="0" indent="0">
              <a:buNone/>
            </a:pP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460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7979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Arial" charset="0"/>
                <a:cs typeface="Arial" charset="0"/>
              </a:rPr>
              <a:t>Perinatal and Infant Mental Health Specialist</a:t>
            </a:r>
            <a:r>
              <a:rPr lang="en-AU" sz="3600" b="1" dirty="0">
                <a:latin typeface="Arial" charset="0"/>
                <a:cs typeface="Arial" charset="0"/>
              </a:rPr>
              <a:t>’s </a:t>
            </a:r>
            <a:r>
              <a:rPr lang="en-AU" sz="3600" b="1" dirty="0">
                <a:latin typeface="Arial" charset="0"/>
                <a:ea typeface="Arial" charset="0"/>
                <a:cs typeface="Arial" charset="0"/>
              </a:rPr>
              <a:t>perspective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45017" y="1488920"/>
            <a:ext cx="1457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Alma-Jane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25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42912" y="1217024"/>
            <a:ext cx="11090614" cy="48587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FCCD2-7C46-420A-B46F-BF208E34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06210" y="826279"/>
            <a:ext cx="480983" cy="561356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123CC8-D979-4955-8C5B-B3F97675BDA7}"/>
              </a:ext>
            </a:extLst>
          </p:cNvPr>
          <p:cNvSpPr txBox="1">
            <a:spLocks/>
          </p:cNvSpPr>
          <p:nvPr/>
        </p:nvSpPr>
        <p:spPr>
          <a:xfrm>
            <a:off x="437168" y="2253520"/>
            <a:ext cx="10130451" cy="53781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“When children suffer trauma, they miss critical developmental stages. Allowing them to go backwards to recapture those stages is the answer to healing &amp; eventually going forward.” </a:t>
            </a:r>
          </a:p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Heather T. Forbes, LCSW</a:t>
            </a:r>
          </a:p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www.beyondconsequences.com 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A853C53-F230-4078-B073-40AA1BECD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945" y="2265830"/>
            <a:ext cx="1006289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331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7979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Arial" charset="0"/>
                <a:cs typeface="Arial" charset="0"/>
              </a:rPr>
              <a:t>Perinatal and Infant Mental Health Specialist</a:t>
            </a:r>
            <a:r>
              <a:rPr lang="en-AU" sz="3600" b="1" dirty="0">
                <a:latin typeface="Arial" charset="0"/>
                <a:cs typeface="Arial" charset="0"/>
              </a:rPr>
              <a:t>’s </a:t>
            </a:r>
            <a:r>
              <a:rPr lang="en-AU" sz="3600" b="1" dirty="0">
                <a:latin typeface="Arial" charset="0"/>
                <a:ea typeface="Arial" charset="0"/>
                <a:cs typeface="Arial" charset="0"/>
              </a:rPr>
              <a:t>perspective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45017" y="1488920"/>
            <a:ext cx="1457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Alma-Jane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26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42912" y="1217024"/>
            <a:ext cx="11090614" cy="48587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FCCD2-7C46-420A-B46F-BF208E34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06210" y="826279"/>
            <a:ext cx="480983" cy="561356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123CC8-D979-4955-8C5B-B3F97675BDA7}"/>
              </a:ext>
            </a:extLst>
          </p:cNvPr>
          <p:cNvSpPr txBox="1">
            <a:spLocks/>
          </p:cNvSpPr>
          <p:nvPr/>
        </p:nvSpPr>
        <p:spPr>
          <a:xfrm>
            <a:off x="437168" y="3008227"/>
            <a:ext cx="10130451" cy="53781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Sharing your knowledge with educators 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A853C53-F230-4078-B073-40AA1BECD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945" y="2265830"/>
            <a:ext cx="1006289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495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7979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Arial" charset="0"/>
                <a:cs typeface="Arial" charset="0"/>
              </a:rPr>
              <a:t>Perinatal and Infant Mental Health Specialist</a:t>
            </a:r>
            <a:r>
              <a:rPr lang="en-AU" sz="3600" b="1" dirty="0">
                <a:latin typeface="Arial" charset="0"/>
                <a:cs typeface="Arial" charset="0"/>
              </a:rPr>
              <a:t>’s </a:t>
            </a:r>
            <a:r>
              <a:rPr lang="en-AU" sz="3600" b="1" dirty="0">
                <a:latin typeface="Arial" charset="0"/>
                <a:ea typeface="Arial" charset="0"/>
                <a:cs typeface="Arial" charset="0"/>
              </a:rPr>
              <a:t>perspective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45017" y="1488920"/>
            <a:ext cx="1457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Alma-Jane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27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42912" y="1217024"/>
            <a:ext cx="11090614" cy="48587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FCCD2-7C46-420A-B46F-BF208E34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06210" y="826279"/>
            <a:ext cx="480983" cy="561356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123CC8-D979-4955-8C5B-B3F97675BDA7}"/>
              </a:ext>
            </a:extLst>
          </p:cNvPr>
          <p:cNvSpPr txBox="1">
            <a:spLocks/>
          </p:cNvSpPr>
          <p:nvPr/>
        </p:nvSpPr>
        <p:spPr>
          <a:xfrm>
            <a:off x="218638" y="1472953"/>
            <a:ext cx="10130451" cy="53781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Classroom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considerations: Environment  </a:t>
            </a:r>
            <a:endParaRPr lang="en-A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A853C53-F230-4078-B073-40AA1BECD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945" y="2265830"/>
            <a:ext cx="10062899" cy="4525963"/>
          </a:xfrm>
        </p:spPr>
        <p:txBody>
          <a:bodyPr>
            <a:normAutofit/>
          </a:bodyPr>
          <a:lstStyle/>
          <a:p>
            <a:pPr>
              <a:lnSpc>
                <a:spcPts val="288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Noise – low voice tones </a:t>
            </a:r>
          </a:p>
          <a:p>
            <a:pPr>
              <a:lnSpc>
                <a:spcPts val="288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Movement – predictable/slow/naming initiatives. E.g., not using “Stop! I don’t like it” hand gestures</a:t>
            </a:r>
          </a:p>
          <a:p>
            <a:pPr>
              <a:lnSpc>
                <a:spcPts val="288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Predictable routines </a:t>
            </a:r>
          </a:p>
          <a:p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230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7979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Arial" charset="0"/>
                <a:cs typeface="Arial" charset="0"/>
              </a:rPr>
              <a:t>Perinatal and Infant Mental Health Specialist</a:t>
            </a:r>
            <a:r>
              <a:rPr lang="en-AU" sz="3600" b="1" dirty="0">
                <a:latin typeface="Arial" charset="0"/>
                <a:cs typeface="Arial" charset="0"/>
              </a:rPr>
              <a:t>’s </a:t>
            </a:r>
            <a:r>
              <a:rPr lang="en-AU" sz="3600" b="1" dirty="0">
                <a:latin typeface="Arial" charset="0"/>
                <a:ea typeface="Arial" charset="0"/>
                <a:cs typeface="Arial" charset="0"/>
              </a:rPr>
              <a:t>perspective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45017" y="1488920"/>
            <a:ext cx="1457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Alma-Jane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28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42912" y="1217024"/>
            <a:ext cx="11090614" cy="48587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FCCD2-7C46-420A-B46F-BF208E34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06210" y="826279"/>
            <a:ext cx="480983" cy="561356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123CC8-D979-4955-8C5B-B3F97675BDA7}"/>
              </a:ext>
            </a:extLst>
          </p:cNvPr>
          <p:cNvSpPr txBox="1">
            <a:spLocks/>
          </p:cNvSpPr>
          <p:nvPr/>
        </p:nvSpPr>
        <p:spPr>
          <a:xfrm>
            <a:off x="218638" y="1428563"/>
            <a:ext cx="10130451" cy="53781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Social Emotional Learning (SEL) </a:t>
            </a:r>
            <a:endParaRPr lang="en-A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A853C53-F230-4078-B073-40AA1BECD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945" y="2265830"/>
            <a:ext cx="10062899" cy="45259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Kindness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Empathy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Patience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MindUp programme</a:t>
            </a: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265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7979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Arial" charset="0"/>
                <a:cs typeface="Arial" charset="0"/>
              </a:rPr>
              <a:t>Perinatal and Infant Mental Health Specialist</a:t>
            </a:r>
            <a:r>
              <a:rPr lang="en-AU" sz="3600" b="1" dirty="0">
                <a:latin typeface="Arial" charset="0"/>
                <a:cs typeface="Arial" charset="0"/>
              </a:rPr>
              <a:t>’s </a:t>
            </a:r>
            <a:r>
              <a:rPr lang="en-AU" sz="3600" b="1" dirty="0">
                <a:latin typeface="Arial" charset="0"/>
                <a:ea typeface="Arial" charset="0"/>
                <a:cs typeface="Arial" charset="0"/>
              </a:rPr>
              <a:t>perspective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45017" y="1488920"/>
            <a:ext cx="1457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Alma-Jane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29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42912" y="1217024"/>
            <a:ext cx="11090614" cy="48587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FCCD2-7C46-420A-B46F-BF208E34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06210" y="826279"/>
            <a:ext cx="480983" cy="561356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123CC8-D979-4955-8C5B-B3F97675BDA7}"/>
              </a:ext>
            </a:extLst>
          </p:cNvPr>
          <p:cNvSpPr txBox="1">
            <a:spLocks/>
          </p:cNvSpPr>
          <p:nvPr/>
        </p:nvSpPr>
        <p:spPr>
          <a:xfrm>
            <a:off x="218638" y="1428563"/>
            <a:ext cx="10130451" cy="53781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Helping Jack make sense of his world</a:t>
            </a:r>
            <a:endParaRPr lang="en-A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A853C53-F230-4078-B073-40AA1BECD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945" y="2265830"/>
            <a:ext cx="10062899" cy="45259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Naming initiatives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Narrating intentions of others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Social stories – pictures – of the good &amp; tricky times</a:t>
            </a:r>
          </a:p>
          <a:p>
            <a:pPr marL="0" indent="0">
              <a:buNone/>
            </a:pP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469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89965" y="1163373"/>
            <a:ext cx="10805258" cy="482905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This is the fourth webinar in the fourth series on infant and child mental health, presented by Emerging Minds and the Mental Health Professionals’ Network.</a:t>
            </a:r>
          </a:p>
          <a:p>
            <a:pPr marL="0" indent="0">
              <a:buNone/>
            </a:pPr>
            <a:endParaRPr lang="en-A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Series 4 webinars: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Assessment and engagement with infants and children (7 April 2022)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Building parents’ understanding of play to promote infant mental health  (June 2022)</a:t>
            </a: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Subscribe to receive your invitation:</a:t>
            </a:r>
            <a:b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www.emergingminds.com.au/Subscribe</a:t>
            </a: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8996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Welcome to series four</a:t>
            </a:r>
            <a:br>
              <a:rPr lang="en-US" b="1" dirty="0">
                <a:latin typeface="Arial" charset="0"/>
                <a:ea typeface="Arial" charset="0"/>
                <a:cs typeface="Arial" charset="0"/>
              </a:rPr>
            </a:br>
            <a:endParaRPr lang="en-US" sz="1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23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7979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Arial" charset="0"/>
                <a:cs typeface="Arial" charset="0"/>
              </a:rPr>
              <a:t>Perinatal and Infant Mental Health Specialist</a:t>
            </a:r>
            <a:r>
              <a:rPr lang="en-AU" sz="3600" b="1" dirty="0">
                <a:latin typeface="Arial" charset="0"/>
                <a:cs typeface="Arial" charset="0"/>
              </a:rPr>
              <a:t>’s </a:t>
            </a:r>
            <a:r>
              <a:rPr lang="en-AU" sz="3600" b="1" dirty="0">
                <a:latin typeface="Arial" charset="0"/>
                <a:ea typeface="Arial" charset="0"/>
                <a:cs typeface="Arial" charset="0"/>
              </a:rPr>
              <a:t>perspective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45017" y="1488920"/>
            <a:ext cx="1457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Alma-Jane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30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42912" y="1217024"/>
            <a:ext cx="11090614" cy="48587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FCCD2-7C46-420A-B46F-BF208E34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06210" y="826279"/>
            <a:ext cx="480983" cy="561356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123CC8-D979-4955-8C5B-B3F97675BDA7}"/>
              </a:ext>
            </a:extLst>
          </p:cNvPr>
          <p:cNvSpPr txBox="1">
            <a:spLocks/>
          </p:cNvSpPr>
          <p:nvPr/>
        </p:nvSpPr>
        <p:spPr>
          <a:xfrm>
            <a:off x="218638" y="1428563"/>
            <a:ext cx="10130451" cy="53781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From Ghosts in the nursery to Angels in the nursery 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A853C53-F230-4078-B073-40AA1BECD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945" y="2265830"/>
            <a:ext cx="10062899" cy="4525963"/>
          </a:xfrm>
        </p:spPr>
        <p:txBody>
          <a:bodyPr>
            <a:normAutofit fontScale="92500"/>
          </a:bodyPr>
          <a:lstStyle/>
          <a:p>
            <a:pPr marL="0" indent="0">
              <a:lnSpc>
                <a:spcPts val="288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Mothers who have had a childhood history of maltreatment but were not classified as abusive towards their children usually had either a positive, additional relationship with an adult or a significant positive relationship in their adult life. </a:t>
            </a:r>
          </a:p>
          <a:p>
            <a:pPr marL="0" indent="0">
              <a:lnSpc>
                <a:spcPts val="288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288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significant other could have been a childhood teacher, grandparent, uncle or aunt. In adulthood a love partner or a long-term therapeutic relationship. </a:t>
            </a:r>
          </a:p>
          <a:p>
            <a:pPr marL="0" indent="0">
              <a:lnSpc>
                <a:spcPts val="288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288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influence serves to change the “internal working model”, which can change the development of the infants working model for the next generation. </a:t>
            </a:r>
          </a:p>
          <a:p>
            <a:pPr marL="0" indent="0">
              <a:buNone/>
            </a:pP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150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C880A3B-88B6-42D6-A3B8-309C76B07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614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75873" y="3997659"/>
            <a:ext cx="3497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Facilitator:</a:t>
            </a:r>
          </a:p>
          <a:p>
            <a:pPr algn="ctr"/>
            <a:r>
              <a:rPr lang="en-A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 Dolman</a:t>
            </a:r>
          </a:p>
          <a:p>
            <a:pPr algn="ctr"/>
            <a:r>
              <a:rPr lang="en-A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Emerging Minds, SA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32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35149" y="3997658"/>
            <a:ext cx="2593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Dr Jasmine MacDonald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Senior Research Officer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Australian Institute of Family Studies, VIC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82836" y="4077737"/>
            <a:ext cx="25930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Alma-Jane O’Donnell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Perinatal and Infant Mental Health Specialist, SA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22531" y="4058058"/>
            <a:ext cx="2593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Kathryn Lenton</a:t>
            </a:r>
          </a:p>
          <a:p>
            <a:pPr lvl="0" algn="ctr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Program Manager of </a:t>
            </a:r>
          </a:p>
          <a:p>
            <a:pPr lvl="0" algn="ctr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Therapeutic Services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Australian Childhood Foundation, TAS</a:t>
            </a:r>
            <a:endParaRPr lang="en-A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E23811-598C-400C-902A-84306FC1FE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03" r="3303"/>
          <a:stretch/>
        </p:blipFill>
        <p:spPr>
          <a:xfrm>
            <a:off x="521266" y="1666604"/>
            <a:ext cx="2096336" cy="2237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BDBA2D-E2A2-4584-AB0F-AE7D4B84F7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387" b="5387"/>
          <a:stretch/>
        </p:blipFill>
        <p:spPr>
          <a:xfrm>
            <a:off x="6620498" y="1681987"/>
            <a:ext cx="2120928" cy="2266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673F2E-2275-498C-A808-76793D52DF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267" b="10267"/>
          <a:stretch/>
        </p:blipFill>
        <p:spPr>
          <a:xfrm>
            <a:off x="3558586" y="1691827"/>
            <a:ext cx="2120928" cy="22472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08F63F-ECFB-4C75-AA80-E6C8124978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460" t="2866" r="11560" b="6584"/>
          <a:stretch/>
        </p:blipFill>
        <p:spPr>
          <a:xfrm>
            <a:off x="9676353" y="1681068"/>
            <a:ext cx="2096337" cy="225796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4B055E0-22DE-4996-BC97-635BBCE782EC}"/>
              </a:ext>
            </a:extLst>
          </p:cNvPr>
          <p:cNvSpPr txBox="1">
            <a:spLocks/>
          </p:cNvSpPr>
          <p:nvPr/>
        </p:nvSpPr>
        <p:spPr>
          <a:xfrm>
            <a:off x="38996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Q&amp;A Session</a:t>
            </a:r>
            <a:endParaRPr lang="en-US" sz="4400" b="1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57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89965" y="1333070"/>
            <a:ext cx="10003715" cy="365839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lnSpc>
                <a:spcPct val="150000"/>
              </a:lnSpc>
              <a:buNone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Please ensure you complete the </a:t>
            </a:r>
            <a:r>
              <a:rPr lang="en-AU" b="1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survey 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before you log out. </a:t>
            </a:r>
            <a:b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Click the yellow speech bubble icon in the top right hand corner of your screen to open the survey.</a:t>
            </a:r>
          </a:p>
          <a:p>
            <a:pPr marL="914400" lvl="2" indent="0">
              <a:lnSpc>
                <a:spcPct val="150000"/>
              </a:lnSpc>
              <a:buNone/>
            </a:pP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Statements of Attendance for this webinar will be issued within four to six weeks.</a:t>
            </a:r>
          </a:p>
          <a:p>
            <a:pPr lvl="0">
              <a:lnSpc>
                <a:spcPct val="150000"/>
              </a:lnSpc>
            </a:pP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Each participant will be sent a link to the recording of this webinar and associated online resources within four to six weeks.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8996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Thank you for participating</a:t>
            </a:r>
            <a:endParaRPr lang="en-US" sz="1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D4D4B5-5834-4588-AC25-DFA219CBF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30" y="1505546"/>
            <a:ext cx="566977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797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89965" y="1464954"/>
            <a:ext cx="10515601" cy="496658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Other supporting resources associated with this webinar can be found by clicking on the supporting resources icon.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For more information about Emerging Minds, visit </a:t>
            </a:r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www.emergingminds.com.au</a:t>
            </a:r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AU" sz="1800" b="1" dirty="0">
                <a:latin typeface="Arial" panose="020B0604020202020204" pitchFamily="34" charset="0"/>
                <a:cs typeface="Arial" panose="020B0604020202020204" pitchFamily="34" charset="0"/>
              </a:rPr>
              <a:t>Upcoming webinars in 2022: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Assessment and engagement with infants and children (7 April)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Building parents’ understanding of play to promote infant mental health  (June)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MHPN webinars in 2022:</a:t>
            </a:r>
          </a:p>
          <a:p>
            <a:pPr marL="352425" indent="-342900">
              <a:buFont typeface="Arial" panose="020B0604020202020204" pitchFamily="34" charset="0"/>
              <a:buChar char="•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Suicide prevention for L</a:t>
            </a:r>
            <a:r>
              <a:rPr lang="en-A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GBTQIA+ communities (22 March)</a:t>
            </a:r>
          </a:p>
          <a:p>
            <a:pPr marL="0" indent="0">
              <a:buNone/>
            </a:pPr>
            <a:endParaRPr lang="en-A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8996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Resources and further reading</a:t>
            </a:r>
            <a:endParaRPr lang="en-US" sz="1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34</a:t>
            </a:fld>
            <a:endParaRPr lang="en-US"/>
          </a:p>
        </p:txBody>
      </p:sp>
      <p:pic>
        <p:nvPicPr>
          <p:cNvPr id="8" name="Picture 2" descr="Screen Shot 2020-12-01 at 11.04.09 am.png">
            <a:extLst>
              <a:ext uri="{FF2B5EF4-FFF2-40B4-BE49-F238E27FC236}">
                <a16:creationId xmlns:a16="http://schemas.microsoft.com/office/drawing/2014/main" id="{E4CDE8A0-245A-4008-92C2-33896FF74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234" y="1934153"/>
            <a:ext cx="563698" cy="49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0755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255251" y="2316214"/>
            <a:ext cx="9681498" cy="365839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50000"/>
              </a:lnSpc>
              <a:buNone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This webinar was co-produced by MHPN and Emerging Minds for the Emerging Minds: National Workforce Centre for Child Mental Health (NWCCMH) project.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The NWCCMH is funded by the Australian Government Department of Health under the National Support for Child and Youth Mental Health Program.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8996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40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52182" y="1932786"/>
            <a:ext cx="10887635" cy="365839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A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MHPN supports over 350 networks across the country where mental health practitioners meet either in person or online to discuss issues of local importance.   </a:t>
            </a:r>
          </a:p>
          <a:p>
            <a:pPr marL="0" indent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A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A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A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www.mhpn.org.au</a:t>
            </a:r>
            <a:r>
              <a:rPr lang="en-A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join your local network. </a:t>
            </a:r>
          </a:p>
          <a:p>
            <a:pPr marL="0" indent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A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A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Interested in starting a new network? Email: </a:t>
            </a:r>
            <a:r>
              <a:rPr lang="en-A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networks@mhpn.org.au</a:t>
            </a:r>
            <a:r>
              <a:rPr lang="en-A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we will step you through the process, including explaining how we can provide advice, administration and other support.</a:t>
            </a:r>
            <a:endParaRPr lang="en-AU" sz="2400" b="1" dirty="0">
              <a:solidFill>
                <a:srgbClr val="AE24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8996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478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0" y="0"/>
            <a:ext cx="6062152" cy="5553075"/>
          </a:xfrm>
          <a:prstGeom prst="rect">
            <a:avLst/>
          </a:prstGeom>
          <a:solidFill>
            <a:srgbClr val="8CC341"/>
          </a:solidFill>
        </p:spPr>
        <p:txBody>
          <a:bodyPr vert="horz" lIns="216000" tIns="216000" rIns="7200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>
                <a:latin typeface="Arial" charset="0"/>
                <a:ea typeface="Arial" charset="0"/>
                <a:cs typeface="Arial" charset="0"/>
              </a:rPr>
              <a:t> 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51" y="4307644"/>
            <a:ext cx="1886429" cy="7502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917" y="5842000"/>
            <a:ext cx="929724" cy="7311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5601" y="375921"/>
            <a:ext cx="5706552" cy="258064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4800" b="1" dirty="0">
                <a:latin typeface="Arial" charset="0"/>
                <a:ea typeface="Arial" charset="0"/>
                <a:cs typeface="Arial" charset="0"/>
              </a:rPr>
              <a:t>Thank You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89451" y="3969171"/>
            <a:ext cx="501388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3" r="3624"/>
          <a:stretch/>
        </p:blipFill>
        <p:spPr>
          <a:xfrm>
            <a:off x="5992784" y="-1"/>
            <a:ext cx="6199216" cy="55530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585" y="4307645"/>
            <a:ext cx="2178748" cy="74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2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89964" y="1139936"/>
            <a:ext cx="10805258" cy="365839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endParaRPr lang="en-AU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89965" y="247240"/>
            <a:ext cx="10515600" cy="7948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How to use the platform</a:t>
            </a:r>
            <a:br>
              <a:rPr lang="en-US" b="1" dirty="0">
                <a:latin typeface="Arial" charset="0"/>
                <a:ea typeface="Arial" charset="0"/>
                <a:cs typeface="Arial" charset="0"/>
              </a:rPr>
            </a:br>
            <a:endParaRPr lang="en-US" sz="1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4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9964" y="722036"/>
            <a:ext cx="9700395" cy="65301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interact with the webinar platform and to access resources, select the following options: </a:t>
            </a:r>
            <a:b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Screen Shot 2020-12-01 at 11.04.09 am.png">
            <a:extLst>
              <a:ext uri="{FF2B5EF4-FFF2-40B4-BE49-F238E27FC236}">
                <a16:creationId xmlns:a16="http://schemas.microsoft.com/office/drawing/2014/main" id="{0D9D7602-A0A9-44F7-B49F-5D15DFC5D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18" y="2013848"/>
            <a:ext cx="563698" cy="49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56E3DA7-7D88-42FB-AAA6-1F2FD6DF4E26}"/>
              </a:ext>
            </a:extLst>
          </p:cNvPr>
          <p:cNvSpPr txBox="1">
            <a:spLocks/>
          </p:cNvSpPr>
          <p:nvPr/>
        </p:nvSpPr>
        <p:spPr>
          <a:xfrm>
            <a:off x="1682622" y="1936406"/>
            <a:ext cx="8501910" cy="6930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9525" indent="0" algn="l" defTabSz="914400" rtl="0" eaLnBrk="1" latinLnBrk="0" hangingPunct="1">
              <a:lnSpc>
                <a:spcPts val="2660"/>
              </a:lnSpc>
              <a:spcBef>
                <a:spcPts val="10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1pPr>
            <a:lvl2pPr marL="9525" indent="0" algn="l" defTabSz="914400" rtl="0" eaLnBrk="1" latinLnBrk="0" hangingPunct="1">
              <a:lnSpc>
                <a:spcPts val="2660"/>
              </a:lnSpc>
              <a:spcBef>
                <a:spcPts val="5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2pPr>
            <a:lvl3pPr marL="9525" indent="0" algn="l" defTabSz="914400" rtl="0" eaLnBrk="1" latinLnBrk="0" hangingPunct="1">
              <a:lnSpc>
                <a:spcPts val="2660"/>
              </a:lnSpc>
              <a:spcBef>
                <a:spcPts val="5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3pPr>
            <a:lvl4pPr marL="9525" indent="0" algn="l" defTabSz="914400" rtl="0" eaLnBrk="1" latinLnBrk="0" hangingPunct="1">
              <a:lnSpc>
                <a:spcPts val="2660"/>
              </a:lnSpc>
              <a:spcBef>
                <a:spcPts val="5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4pPr>
            <a:lvl5pPr marL="9525" indent="0" algn="l" defTabSz="914400" rtl="0" eaLnBrk="1" latinLnBrk="0" hangingPunct="1">
              <a:lnSpc>
                <a:spcPts val="2660"/>
              </a:lnSpc>
              <a:spcBef>
                <a:spcPts val="5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indent="-3175">
              <a:spcBef>
                <a:spcPts val="1200"/>
              </a:spcBef>
              <a:defRPr/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Information: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access presentation information, links for live chat, resources and webcast support, click on this icon located in the lower right corner of your screen.</a:t>
            </a:r>
            <a:endParaRPr lang="en-A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3" descr="Screen Shot 2020-12-01 at 11.11.20 am.png">
            <a:extLst>
              <a:ext uri="{FF2B5EF4-FFF2-40B4-BE49-F238E27FC236}">
                <a16:creationId xmlns:a16="http://schemas.microsoft.com/office/drawing/2014/main" id="{FC92268E-4655-4DBC-9628-670D85B6F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96" y="2918078"/>
            <a:ext cx="451920" cy="45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Screen Shot 2020-12-01 at 11.12.20 am.png">
            <a:extLst>
              <a:ext uri="{FF2B5EF4-FFF2-40B4-BE49-F238E27FC236}">
                <a16:creationId xmlns:a16="http://schemas.microsoft.com/office/drawing/2014/main" id="{DD198404-78D5-4F87-9691-04957A0D3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97" y="4493882"/>
            <a:ext cx="498939" cy="44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Screen Shot 2020-12-01 at 11.12.29 am.png">
            <a:extLst>
              <a:ext uri="{FF2B5EF4-FFF2-40B4-BE49-F238E27FC236}">
                <a16:creationId xmlns:a16="http://schemas.microsoft.com/office/drawing/2014/main" id="{6678F4A9-D674-498E-955E-8593DE9CD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07" y="5269017"/>
            <a:ext cx="459029" cy="5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A516F2D-B34B-4AC1-9DE8-0E97C4C78FFD}"/>
              </a:ext>
            </a:extLst>
          </p:cNvPr>
          <p:cNvSpPr txBox="1">
            <a:spLocks/>
          </p:cNvSpPr>
          <p:nvPr/>
        </p:nvSpPr>
        <p:spPr>
          <a:xfrm>
            <a:off x="1682622" y="2776916"/>
            <a:ext cx="8344184" cy="8486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9525" indent="0" algn="l" defTabSz="914400" rtl="0" eaLnBrk="1" latinLnBrk="0" hangingPunct="1">
              <a:lnSpc>
                <a:spcPts val="2660"/>
              </a:lnSpc>
              <a:spcBef>
                <a:spcPts val="10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1pPr>
            <a:lvl2pPr marL="9525" indent="0" algn="l" defTabSz="914400" rtl="0" eaLnBrk="1" latinLnBrk="0" hangingPunct="1">
              <a:lnSpc>
                <a:spcPts val="2660"/>
              </a:lnSpc>
              <a:spcBef>
                <a:spcPts val="5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2pPr>
            <a:lvl3pPr marL="9525" indent="0" algn="l" defTabSz="914400" rtl="0" eaLnBrk="1" latinLnBrk="0" hangingPunct="1">
              <a:lnSpc>
                <a:spcPts val="2660"/>
              </a:lnSpc>
              <a:spcBef>
                <a:spcPts val="5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3pPr>
            <a:lvl4pPr marL="9525" indent="0" algn="l" defTabSz="914400" rtl="0" eaLnBrk="1" latinLnBrk="0" hangingPunct="1">
              <a:lnSpc>
                <a:spcPts val="2660"/>
              </a:lnSpc>
              <a:spcBef>
                <a:spcPts val="5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4pPr>
            <a:lvl5pPr marL="9525" indent="0" algn="l" defTabSz="914400" rtl="0" eaLnBrk="1" latinLnBrk="0" hangingPunct="1">
              <a:lnSpc>
                <a:spcPts val="2660"/>
              </a:lnSpc>
              <a:spcBef>
                <a:spcPts val="5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indent="-3175">
              <a:spcBef>
                <a:spcPts val="1200"/>
              </a:spcBef>
              <a:defRPr/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a question: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ask the speakers a question, click on the speech bubble icon in the lower right corner of your screen. </a:t>
            </a:r>
            <a:r>
              <a:rPr lang="en-AU" dirty="0">
                <a:solidFill>
                  <a:srgbClr val="AE2489"/>
                </a:solidFill>
                <a:latin typeface="+mn-lt"/>
                <a:cs typeface="Arial" pitchFamily="34" charset="0"/>
              </a:rPr>
              <a:t>	 	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9D79120-2F28-45B1-ACA8-791F46FF1E0C}"/>
              </a:ext>
            </a:extLst>
          </p:cNvPr>
          <p:cNvSpPr txBox="1">
            <a:spLocks/>
          </p:cNvSpPr>
          <p:nvPr/>
        </p:nvSpPr>
        <p:spPr>
          <a:xfrm>
            <a:off x="1664243" y="4404317"/>
            <a:ext cx="8362562" cy="6930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9525" indent="0" algn="l" defTabSz="914400" rtl="0" eaLnBrk="1" latinLnBrk="0" hangingPunct="1">
              <a:lnSpc>
                <a:spcPts val="2660"/>
              </a:lnSpc>
              <a:spcBef>
                <a:spcPts val="10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1pPr>
            <a:lvl2pPr marL="9525" indent="0" algn="l" defTabSz="914400" rtl="0" eaLnBrk="1" latinLnBrk="0" hangingPunct="1">
              <a:lnSpc>
                <a:spcPts val="2660"/>
              </a:lnSpc>
              <a:spcBef>
                <a:spcPts val="5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2pPr>
            <a:lvl3pPr marL="9525" indent="0" algn="l" defTabSz="914400" rtl="0" eaLnBrk="1" latinLnBrk="0" hangingPunct="1">
              <a:lnSpc>
                <a:spcPts val="2660"/>
              </a:lnSpc>
              <a:spcBef>
                <a:spcPts val="5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3pPr>
            <a:lvl4pPr marL="9525" indent="0" algn="l" defTabSz="914400" rtl="0" eaLnBrk="1" latinLnBrk="0" hangingPunct="1">
              <a:lnSpc>
                <a:spcPts val="2660"/>
              </a:lnSpc>
              <a:spcBef>
                <a:spcPts val="5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4pPr>
            <a:lvl5pPr marL="9525" indent="0" algn="l" defTabSz="914400" rtl="0" eaLnBrk="1" latinLnBrk="0" hangingPunct="1">
              <a:lnSpc>
                <a:spcPts val="2660"/>
              </a:lnSpc>
              <a:spcBef>
                <a:spcPts val="5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indent="-3175">
              <a:spcBef>
                <a:spcPts val="1200"/>
              </a:spcBef>
              <a:defRPr/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slide and video layout: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layout, e.g. make the video larger and the slides smaller, click on this icon in the top right corner of the slide window.</a:t>
            </a:r>
            <a:endParaRPr lang="en-A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8183DBC-2B69-467E-BFD4-8BAAEBB48556}"/>
              </a:ext>
            </a:extLst>
          </p:cNvPr>
          <p:cNvSpPr txBox="1">
            <a:spLocks/>
          </p:cNvSpPr>
          <p:nvPr/>
        </p:nvSpPr>
        <p:spPr>
          <a:xfrm>
            <a:off x="1664243" y="5233918"/>
            <a:ext cx="8520289" cy="6930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9525" indent="0" algn="l" defTabSz="914400" rtl="0" eaLnBrk="1" latinLnBrk="0" hangingPunct="1">
              <a:lnSpc>
                <a:spcPts val="2660"/>
              </a:lnSpc>
              <a:spcBef>
                <a:spcPts val="10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1pPr>
            <a:lvl2pPr marL="9525" indent="0" algn="l" defTabSz="914400" rtl="0" eaLnBrk="1" latinLnBrk="0" hangingPunct="1">
              <a:lnSpc>
                <a:spcPts val="2660"/>
              </a:lnSpc>
              <a:spcBef>
                <a:spcPts val="5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2pPr>
            <a:lvl3pPr marL="9525" indent="0" algn="l" defTabSz="914400" rtl="0" eaLnBrk="1" latinLnBrk="0" hangingPunct="1">
              <a:lnSpc>
                <a:spcPts val="2660"/>
              </a:lnSpc>
              <a:spcBef>
                <a:spcPts val="5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3pPr>
            <a:lvl4pPr marL="9525" indent="0" algn="l" defTabSz="914400" rtl="0" eaLnBrk="1" latinLnBrk="0" hangingPunct="1">
              <a:lnSpc>
                <a:spcPts val="2660"/>
              </a:lnSpc>
              <a:spcBef>
                <a:spcPts val="5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4pPr>
            <a:lvl5pPr marL="9525" indent="0" algn="l" defTabSz="914400" rtl="0" eaLnBrk="1" latinLnBrk="0" hangingPunct="1">
              <a:lnSpc>
                <a:spcPts val="2660"/>
              </a:lnSpc>
              <a:spcBef>
                <a:spcPts val="5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View: </a:t>
            </a:r>
            <a:r>
              <a:rPr lang="en-A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your view to slide only or video only, click on this icon in the bottom right corner of the slide or video window.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AA0E2C2-FB54-41BE-B11F-8AC35795AB6C}"/>
              </a:ext>
            </a:extLst>
          </p:cNvPr>
          <p:cNvSpPr txBox="1">
            <a:spLocks/>
          </p:cNvSpPr>
          <p:nvPr/>
        </p:nvSpPr>
        <p:spPr>
          <a:xfrm>
            <a:off x="1682622" y="6128714"/>
            <a:ext cx="8344183" cy="6930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9525" indent="0" algn="l" defTabSz="914400" rtl="0" eaLnBrk="1" latinLnBrk="0" hangingPunct="1">
              <a:lnSpc>
                <a:spcPts val="2660"/>
              </a:lnSpc>
              <a:spcBef>
                <a:spcPts val="10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1pPr>
            <a:lvl2pPr marL="9525" indent="0" algn="l" defTabSz="914400" rtl="0" eaLnBrk="1" latinLnBrk="0" hangingPunct="1">
              <a:lnSpc>
                <a:spcPts val="2660"/>
              </a:lnSpc>
              <a:spcBef>
                <a:spcPts val="5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2pPr>
            <a:lvl3pPr marL="9525" indent="0" algn="l" defTabSz="914400" rtl="0" eaLnBrk="1" latinLnBrk="0" hangingPunct="1">
              <a:lnSpc>
                <a:spcPts val="2660"/>
              </a:lnSpc>
              <a:spcBef>
                <a:spcPts val="5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3pPr>
            <a:lvl4pPr marL="9525" indent="0" algn="l" defTabSz="914400" rtl="0" eaLnBrk="1" latinLnBrk="0" hangingPunct="1">
              <a:lnSpc>
                <a:spcPts val="2660"/>
              </a:lnSpc>
              <a:spcBef>
                <a:spcPts val="5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4pPr>
            <a:lvl5pPr marL="9525" indent="0" algn="l" defTabSz="914400" rtl="0" eaLnBrk="1" latinLnBrk="0" hangingPunct="1">
              <a:lnSpc>
                <a:spcPts val="2660"/>
              </a:lnSpc>
              <a:spcBef>
                <a:spcPts val="5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Survey: </a:t>
            </a:r>
            <a:r>
              <a:rPr lang="en-A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access the survey before the webinar ends, click on this icon in the lower right corner of your screen. </a:t>
            </a:r>
          </a:p>
          <a:p>
            <a:r>
              <a:rPr lang="en-AU" dirty="0">
                <a:solidFill>
                  <a:srgbClr val="AE2489"/>
                </a:solidFill>
                <a:latin typeface="+mn-lt"/>
                <a:cs typeface="Arial" pitchFamily="34" charset="0"/>
              </a:rPr>
              <a:t>  </a:t>
            </a:r>
            <a:endParaRPr lang="en-US" dirty="0">
              <a:solidFill>
                <a:srgbClr val="AE2489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978E9FA-8F0B-4E07-8FCB-9B56D144C3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018" y="6259921"/>
            <a:ext cx="570390" cy="4018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671DF46-6AC8-4ABC-9B1A-522D810E99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021" y="3574139"/>
            <a:ext cx="527314" cy="590089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D2BDEA37-88C5-4EC4-9B05-941F6FC27138}"/>
              </a:ext>
            </a:extLst>
          </p:cNvPr>
          <p:cNvSpPr txBox="1">
            <a:spLocks/>
          </p:cNvSpPr>
          <p:nvPr/>
        </p:nvSpPr>
        <p:spPr>
          <a:xfrm>
            <a:off x="1664244" y="3555676"/>
            <a:ext cx="8362562" cy="70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9525" indent="0" algn="l" defTabSz="914400" rtl="0" eaLnBrk="1" latinLnBrk="0" hangingPunct="1">
              <a:lnSpc>
                <a:spcPts val="2660"/>
              </a:lnSpc>
              <a:spcBef>
                <a:spcPts val="10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1pPr>
            <a:lvl2pPr marL="9525" indent="0" algn="l" defTabSz="914400" rtl="0" eaLnBrk="1" latinLnBrk="0" hangingPunct="1">
              <a:lnSpc>
                <a:spcPts val="2660"/>
              </a:lnSpc>
              <a:spcBef>
                <a:spcPts val="5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2pPr>
            <a:lvl3pPr marL="9525" indent="0" algn="l" defTabSz="914400" rtl="0" eaLnBrk="1" latinLnBrk="0" hangingPunct="1">
              <a:lnSpc>
                <a:spcPts val="2660"/>
              </a:lnSpc>
              <a:spcBef>
                <a:spcPts val="5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3pPr>
            <a:lvl4pPr marL="9525" indent="0" algn="l" defTabSz="914400" rtl="0" eaLnBrk="1" latinLnBrk="0" hangingPunct="1">
              <a:lnSpc>
                <a:spcPts val="2660"/>
              </a:lnSpc>
              <a:spcBef>
                <a:spcPts val="5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4pPr>
            <a:lvl5pPr marL="9525" indent="0" algn="l" defTabSz="914400" rtl="0" eaLnBrk="1" latinLnBrk="0" hangingPunct="1">
              <a:lnSpc>
                <a:spcPts val="2660"/>
              </a:lnSpc>
              <a:spcBef>
                <a:spcPts val="500"/>
              </a:spcBef>
              <a:buFont typeface="Arial"/>
              <a:buNone/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TisaSansOT" charset="0"/>
                <a:ea typeface="TisaSansOT" charset="0"/>
                <a:cs typeface="TisaSansO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indent="-3175">
              <a:spcBef>
                <a:spcPts val="1200"/>
              </a:spcBef>
              <a:defRPr/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Chat: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open the audience chat box, click on this icon located in the top right hand corner of your screen.</a:t>
            </a:r>
            <a:endParaRPr lang="en-A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696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548009" y="1258666"/>
            <a:ext cx="10864406" cy="437288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At the webinar’s completion, participants will be able to:</a:t>
            </a:r>
            <a:b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SzPct val="120000"/>
              <a:tabLst>
                <a:tab pos="45720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Discuss the evidence behind the prevalence and effects of complex trauma on early child development and wellbeing.</a:t>
            </a:r>
          </a:p>
          <a:p>
            <a:pPr>
              <a:lnSpc>
                <a:spcPct val="150000"/>
              </a:lnSpc>
              <a:buSzPct val="120000"/>
              <a:tabLst>
                <a:tab pos="45720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Discuss the approaches which support a trauma-informed approach, and how these can support children and their parents.</a:t>
            </a:r>
          </a:p>
          <a:p>
            <a:pPr>
              <a:lnSpc>
                <a:spcPct val="150000"/>
              </a:lnSpc>
              <a:buSzPct val="120000"/>
              <a:tabLst>
                <a:tab pos="45720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Outline the skills required to recognise and respond to the effects of complex trauma in practice with infants and children, and their parents and caregivers.</a:t>
            </a:r>
          </a:p>
          <a:p>
            <a:pPr>
              <a:lnSpc>
                <a:spcPct val="150000"/>
              </a:lnSpc>
              <a:buSzPct val="120000"/>
              <a:tabLst>
                <a:tab pos="45720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Outline the skills required to have preventative and early intervention conversations with parents and caregivers of infants and children who have experienced complex trauma.</a:t>
            </a:r>
          </a:p>
          <a:p>
            <a:pPr marL="0" lvl="0" indent="0">
              <a:buNone/>
            </a:pPr>
            <a:endParaRPr lang="en-A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8996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Learning outcomes</a:t>
            </a:r>
            <a:endParaRPr lang="en-US" sz="1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85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8996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Tonight’s panel</a:t>
            </a:r>
            <a:endParaRPr lang="en-US" sz="1800" b="1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75873" y="3997659"/>
            <a:ext cx="3497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Facilitator:</a:t>
            </a:r>
          </a:p>
          <a:p>
            <a:pPr algn="ctr"/>
            <a:r>
              <a:rPr lang="en-A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 Dolman</a:t>
            </a:r>
          </a:p>
          <a:p>
            <a:pPr algn="ctr"/>
            <a:r>
              <a:rPr lang="en-A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Emerging Minds, SA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6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35149" y="3997658"/>
            <a:ext cx="2593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Dr Jasmine MacDonald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Senior Research Officer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Australian Institute of Family Studies, VIC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82836" y="4077737"/>
            <a:ext cx="25930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Alma-Jane O’Donnell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Perinatal and Infant Mental Health Specialist, SA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22531" y="4058058"/>
            <a:ext cx="2593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Kathryn Lenton</a:t>
            </a:r>
          </a:p>
          <a:p>
            <a:pPr lvl="0" algn="ctr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Program Manager of </a:t>
            </a:r>
          </a:p>
          <a:p>
            <a:pPr lvl="0" algn="ctr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Therapeutic Services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Australian Childhood Foundation, TAS</a:t>
            </a:r>
            <a:endParaRPr lang="en-A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E23811-598C-400C-902A-84306FC1FE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03" r="3303"/>
          <a:stretch/>
        </p:blipFill>
        <p:spPr>
          <a:xfrm>
            <a:off x="521266" y="1666604"/>
            <a:ext cx="2096336" cy="2237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BDBA2D-E2A2-4584-AB0F-AE7D4B84F7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387" b="5387"/>
          <a:stretch/>
        </p:blipFill>
        <p:spPr>
          <a:xfrm>
            <a:off x="6620498" y="1681987"/>
            <a:ext cx="2120928" cy="2266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673F2E-2275-498C-A808-76793D52DF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267" b="10267"/>
          <a:stretch/>
        </p:blipFill>
        <p:spPr>
          <a:xfrm>
            <a:off x="3558586" y="1691827"/>
            <a:ext cx="2120928" cy="22472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08F63F-ECFB-4C75-AA80-E6C8124978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460" t="2866" r="11560" b="6584"/>
          <a:stretch/>
        </p:blipFill>
        <p:spPr>
          <a:xfrm>
            <a:off x="9676353" y="1681068"/>
            <a:ext cx="2096337" cy="225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50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7979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charset="0"/>
                <a:cs typeface="Arial" charset="0"/>
              </a:rPr>
              <a:t>Senior Researcher</a:t>
            </a:r>
            <a:r>
              <a:rPr lang="en-AU" sz="4000" b="1" dirty="0">
                <a:latin typeface="Arial" charset="0"/>
                <a:cs typeface="Arial" charset="0"/>
              </a:rPr>
              <a:t>’s </a:t>
            </a:r>
            <a:r>
              <a:rPr lang="en-AU" sz="4000" b="1" dirty="0">
                <a:latin typeface="Arial" charset="0"/>
                <a:ea typeface="Arial" charset="0"/>
                <a:cs typeface="Arial" charset="0"/>
              </a:rPr>
              <a:t>perspective</a:t>
            </a:r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45017" y="1488920"/>
            <a:ext cx="1457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Jasmine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7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42912" y="1217024"/>
            <a:ext cx="11090614" cy="48587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FCCD2-7C46-420A-B46F-BF208E34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24994" y="786302"/>
            <a:ext cx="643415" cy="641311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123CC8-D979-4955-8C5B-B3F97675BDA7}"/>
              </a:ext>
            </a:extLst>
          </p:cNvPr>
          <p:cNvSpPr txBox="1">
            <a:spLocks/>
          </p:cNvSpPr>
          <p:nvPr/>
        </p:nvSpPr>
        <p:spPr>
          <a:xfrm>
            <a:off x="218638" y="1262315"/>
            <a:ext cx="10130451" cy="53781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Complex trauma</a:t>
            </a:r>
            <a:endParaRPr lang="en-A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A853C53-F230-4078-B073-40AA1BECD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945" y="2154998"/>
            <a:ext cx="10062899" cy="4525963"/>
          </a:xfrm>
        </p:spPr>
        <p:txBody>
          <a:bodyPr>
            <a:normAutofit/>
          </a:bodyPr>
          <a:lstStyle/>
          <a:p>
            <a:pPr marL="0" indent="0">
              <a:lnSpc>
                <a:spcPts val="2880"/>
              </a:lnSpc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repeated exposure to severe stressors or potentially traumatic events over an extended period of time.</a:t>
            </a:r>
          </a:p>
          <a:p>
            <a:pPr marL="0" indent="0">
              <a:lnSpc>
                <a:spcPts val="288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288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Common kinds of complex trauma experiences in infancy and early childhood in Australia: </a:t>
            </a:r>
          </a:p>
          <a:p>
            <a:pPr>
              <a:lnSpc>
                <a:spcPts val="288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physical, emotional or sexual abuse</a:t>
            </a:r>
          </a:p>
          <a:p>
            <a:pPr>
              <a:lnSpc>
                <a:spcPts val="288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neglect</a:t>
            </a:r>
          </a:p>
          <a:p>
            <a:pPr>
              <a:lnSpc>
                <a:spcPts val="288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family and domestic violence.</a:t>
            </a: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70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7979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charset="0"/>
                <a:cs typeface="Arial" charset="0"/>
              </a:rPr>
              <a:t>Senior Researcher</a:t>
            </a:r>
            <a:r>
              <a:rPr lang="en-AU" sz="4000" b="1" dirty="0">
                <a:latin typeface="Arial" charset="0"/>
                <a:cs typeface="Arial" charset="0"/>
              </a:rPr>
              <a:t>’s </a:t>
            </a:r>
            <a:r>
              <a:rPr lang="en-AU" sz="4000" b="1" dirty="0">
                <a:latin typeface="Arial" charset="0"/>
                <a:ea typeface="Arial" charset="0"/>
                <a:cs typeface="Arial" charset="0"/>
              </a:rPr>
              <a:t>perspective</a:t>
            </a:r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45017" y="1488920"/>
            <a:ext cx="1457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Jasmine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8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42912" y="1217024"/>
            <a:ext cx="11090614" cy="48587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FCCD2-7C46-420A-B46F-BF208E34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24994" y="786302"/>
            <a:ext cx="643415" cy="641311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123CC8-D979-4955-8C5B-B3F97675BDA7}"/>
              </a:ext>
            </a:extLst>
          </p:cNvPr>
          <p:cNvSpPr txBox="1">
            <a:spLocks/>
          </p:cNvSpPr>
          <p:nvPr/>
        </p:nvSpPr>
        <p:spPr>
          <a:xfrm>
            <a:off x="218638" y="1262315"/>
            <a:ext cx="10130451" cy="53781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Risks factors</a:t>
            </a:r>
            <a:endParaRPr lang="en-A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A853C53-F230-4078-B073-40AA1BECD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945" y="2154998"/>
            <a:ext cx="10062899" cy="4525963"/>
          </a:xfrm>
        </p:spPr>
        <p:txBody>
          <a:bodyPr>
            <a:normAutofit/>
          </a:bodyPr>
          <a:lstStyle/>
          <a:p>
            <a:pPr marL="0" indent="0">
              <a:lnSpc>
                <a:spcPts val="288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Negative effects tend to be more long term and severe when trauma experiences:</a:t>
            </a:r>
          </a:p>
          <a:p>
            <a:pPr>
              <a:lnSpc>
                <a:spcPts val="288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occur earlier in a child’s life</a:t>
            </a:r>
          </a:p>
          <a:p>
            <a:pPr>
              <a:lnSpc>
                <a:spcPts val="288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have a longer duration</a:t>
            </a:r>
          </a:p>
          <a:p>
            <a:pPr>
              <a:lnSpc>
                <a:spcPts val="288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involve multiple forms of trauma experiences.</a:t>
            </a: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341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0" y="96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5520720"/>
            <a:ext cx="1158240" cy="91081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79795" y="247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charset="0"/>
                <a:cs typeface="Arial" charset="0"/>
              </a:rPr>
              <a:t>Senior Researcher</a:t>
            </a:r>
            <a:r>
              <a:rPr lang="en-AU" sz="4000" b="1" dirty="0">
                <a:latin typeface="Arial" charset="0"/>
                <a:cs typeface="Arial" charset="0"/>
              </a:rPr>
              <a:t>’s </a:t>
            </a:r>
            <a:r>
              <a:rPr lang="en-AU" sz="4000" b="1" dirty="0">
                <a:latin typeface="Arial" charset="0"/>
                <a:ea typeface="Arial" charset="0"/>
                <a:cs typeface="Arial" charset="0"/>
              </a:rPr>
              <a:t>perspective</a:t>
            </a:r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45017" y="1488920"/>
            <a:ext cx="1457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Jasmine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86CC-58CE-E14A-B1C1-E103897916EB}" type="slidenum">
              <a:rPr lang="en-US" smtClean="0"/>
              <a:t>9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42912" y="1217024"/>
            <a:ext cx="11090614" cy="48587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FCCD2-7C46-420A-B46F-BF208E34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24994" y="786302"/>
            <a:ext cx="643415" cy="641311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123CC8-D979-4955-8C5B-B3F97675BDA7}"/>
              </a:ext>
            </a:extLst>
          </p:cNvPr>
          <p:cNvSpPr txBox="1">
            <a:spLocks/>
          </p:cNvSpPr>
          <p:nvPr/>
        </p:nvSpPr>
        <p:spPr>
          <a:xfrm>
            <a:off x="218638" y="1262315"/>
            <a:ext cx="10130451" cy="53781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Protective factors</a:t>
            </a:r>
            <a:endParaRPr lang="en-A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A853C53-F230-4078-B073-40AA1BECD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945" y="2154998"/>
            <a:ext cx="10062899" cy="4525963"/>
          </a:xfrm>
        </p:spPr>
        <p:txBody>
          <a:bodyPr>
            <a:normAutofit/>
          </a:bodyPr>
          <a:lstStyle/>
          <a:p>
            <a:pPr marL="0" indent="0">
              <a:lnSpc>
                <a:spcPts val="288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Factors that can support positive outcomes and recovery include having a caregiver who:</a:t>
            </a:r>
          </a:p>
          <a:p>
            <a:pPr>
              <a:lnSpc>
                <a:spcPts val="288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stable and responsive</a:t>
            </a:r>
          </a:p>
          <a:p>
            <a:pPr>
              <a:lnSpc>
                <a:spcPts val="288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applies positive parenting practices (e.g., engaged and warm)</a:t>
            </a:r>
          </a:p>
          <a:p>
            <a:pPr>
              <a:lnSpc>
                <a:spcPts val="288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believes and validates the child’s trauma experiences</a:t>
            </a:r>
          </a:p>
          <a:p>
            <a:pPr>
              <a:lnSpc>
                <a:spcPts val="288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 self-regulate their own emotions (their own = caregiver’s emotions).</a:t>
            </a:r>
          </a:p>
          <a:p>
            <a:pPr marL="0" indent="0">
              <a:lnSpc>
                <a:spcPts val="288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288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Additionally, a positive emotional support network.</a:t>
            </a: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639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BB37029DFD5D43868403D3D81B8888" ma:contentTypeVersion="15" ma:contentTypeDescription="Create a new document." ma:contentTypeScope="" ma:versionID="bbd912db7e89a08646199dfe4a7d3cde">
  <xsd:schema xmlns:xsd="http://www.w3.org/2001/XMLSchema" xmlns:xs="http://www.w3.org/2001/XMLSchema" xmlns:p="http://schemas.microsoft.com/office/2006/metadata/properties" xmlns:ns2="0f5254e5-9ace-4c1f-b891-065f4b1606a1" xmlns:ns3="5a04e36f-155b-41f6-8feb-9510f74e1b10" targetNamespace="http://schemas.microsoft.com/office/2006/metadata/properties" ma:root="true" ma:fieldsID="f791531ec2c535027424d9fd28f096a2" ns2:_="" ns3:_="">
    <xsd:import namespace="0f5254e5-9ace-4c1f-b891-065f4b1606a1"/>
    <xsd:import namespace="5a04e36f-155b-41f6-8feb-9510f74e1b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Number" minOccurs="0"/>
                <xsd:element ref="ns2:Count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5254e5-9ace-4c1f-b891-065f4b1606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Number" ma:index="16" nillable="true" ma:displayName="Number" ma:decimals="0" ma:format="Dropdown" ma:internalName="Number" ma:percentage="FALSE">
      <xsd:simpleType>
        <xsd:restriction base="dms:Number"/>
      </xsd:simpleType>
    </xsd:element>
    <xsd:element name="Count" ma:index="17" nillable="true" ma:displayName="Count" ma:internalName="Count">
      <xsd:simpleType>
        <xsd:restriction base="dms:Text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04e36f-155b-41f6-8feb-9510f74e1b1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umber xmlns="0f5254e5-9ace-4c1f-b891-065f4b1606a1" xsi:nil="true"/>
    <Count xmlns="0f5254e5-9ace-4c1f-b891-065f4b1606a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D01D0B-77E7-4B41-A2A4-44B3B13387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5254e5-9ace-4c1f-b891-065f4b1606a1"/>
    <ds:schemaRef ds:uri="5a04e36f-155b-41f6-8feb-9510f74e1b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D3E84A-5392-46AC-A426-0420D340F4FD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5a04e36f-155b-41f6-8feb-9510f74e1b10"/>
    <ds:schemaRef ds:uri="http://purl.org/dc/elements/1.1/"/>
    <ds:schemaRef ds:uri="http://purl.org/dc/dcmitype/"/>
    <ds:schemaRef ds:uri="0f5254e5-9ace-4c1f-b891-065f4b1606a1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EAD9A30-DE07-4CD4-8CA4-97915E4056D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12115</TotalTime>
  <Words>1956</Words>
  <Application>Microsoft Office PowerPoint</Application>
  <PresentationFormat>Widescreen</PresentationFormat>
  <Paragraphs>373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Zakaria Shahruddin</cp:lastModifiedBy>
  <cp:revision>645</cp:revision>
  <cp:lastPrinted>2022-03-01T00:02:58Z</cp:lastPrinted>
  <dcterms:created xsi:type="dcterms:W3CDTF">2016-12-06T03:22:45Z</dcterms:created>
  <dcterms:modified xsi:type="dcterms:W3CDTF">2022-03-01T00:03:21Z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0x01010007BB37029DFD5D43868403D3D81B8888</vt:lpwstr>
  </property>
</Properties>
</file>